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93" r:id="rId1"/>
  </p:sldMasterIdLst>
  <p:notesMasterIdLst>
    <p:notesMasterId r:id="rId20"/>
  </p:notesMasterIdLst>
  <p:handoutMasterIdLst>
    <p:handoutMasterId r:id="rId21"/>
  </p:handoutMasterIdLst>
  <p:sldIdLst>
    <p:sldId id="256" r:id="rId2"/>
    <p:sldId id="397" r:id="rId3"/>
    <p:sldId id="2500" r:id="rId4"/>
    <p:sldId id="2453" r:id="rId5"/>
    <p:sldId id="2464" r:id="rId6"/>
    <p:sldId id="2465" r:id="rId7"/>
    <p:sldId id="2508" r:id="rId8"/>
    <p:sldId id="2502" r:id="rId9"/>
    <p:sldId id="2507" r:id="rId10"/>
    <p:sldId id="2501" r:id="rId11"/>
    <p:sldId id="2506" r:id="rId12"/>
    <p:sldId id="2510" r:id="rId13"/>
    <p:sldId id="2509" r:id="rId14"/>
    <p:sldId id="264" r:id="rId15"/>
    <p:sldId id="2503" r:id="rId16"/>
    <p:sldId id="2499" r:id="rId17"/>
    <p:sldId id="263" r:id="rId18"/>
    <p:sldId id="2505" r:id="rId19"/>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343"/>
    <a:srgbClr val="EAF3E5"/>
    <a:srgbClr val="F6FAF4"/>
    <a:srgbClr val="F2F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660"/>
  </p:normalViewPr>
  <p:slideViewPr>
    <p:cSldViewPr>
      <p:cViewPr varScale="1">
        <p:scale>
          <a:sx n="101" d="100"/>
          <a:sy n="101" d="100"/>
        </p:scale>
        <p:origin x="924" y="108"/>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102" d="100"/>
          <a:sy n="102" d="100"/>
        </p:scale>
        <p:origin x="-2466" y="-90"/>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Market and Actuarial Value of Assets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Market Value of Assets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Sheet1!$B$2:$B$16</c:f>
              <c:numCache>
                <c:formatCode>#,##0</c:formatCode>
                <c:ptCount val="15"/>
                <c:pt idx="0">
                  <c:v>8064543049</c:v>
                </c:pt>
                <c:pt idx="1">
                  <c:v>9703496641</c:v>
                </c:pt>
                <c:pt idx="2">
                  <c:v>9515774342</c:v>
                </c:pt>
                <c:pt idx="3">
                  <c:v>10327598351</c:v>
                </c:pt>
                <c:pt idx="4">
                  <c:v>11624853426</c:v>
                </c:pt>
                <c:pt idx="5">
                  <c:v>11415150926</c:v>
                </c:pt>
                <c:pt idx="6">
                  <c:v>10723714826</c:v>
                </c:pt>
                <c:pt idx="7">
                  <c:v>11753275850</c:v>
                </c:pt>
                <c:pt idx="8">
                  <c:v>12283713118</c:v>
                </c:pt>
                <c:pt idx="9">
                  <c:v>12282698991</c:v>
                </c:pt>
                <c:pt idx="10">
                  <c:v>11420710895</c:v>
                </c:pt>
                <c:pt idx="11">
                  <c:v>14716344767</c:v>
                </c:pt>
                <c:pt idx="12">
                  <c:v>13238580140</c:v>
                </c:pt>
                <c:pt idx="13">
                  <c:v>14498993789</c:v>
                </c:pt>
                <c:pt idx="14">
                  <c:v>15966194298</c:v>
                </c:pt>
              </c:numCache>
            </c:numRef>
          </c:val>
          <c:smooth val="0"/>
          <c:extLst>
            <c:ext xmlns:c16="http://schemas.microsoft.com/office/drawing/2014/chart" uri="{C3380CC4-5D6E-409C-BE32-E72D297353CC}">
              <c16:uniqueId val="{00000000-CDBF-4CAE-8B24-EA3FD49A7865}"/>
            </c:ext>
          </c:extLst>
        </c:ser>
        <c:ser>
          <c:idx val="1"/>
          <c:order val="1"/>
          <c:tx>
            <c:strRef>
              <c:f>Sheet1!$C$1</c:f>
              <c:strCache>
                <c:ptCount val="1"/>
                <c:pt idx="0">
                  <c:v>Actuarial Value of Assets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Sheet1!$C$2:$C$16</c:f>
              <c:numCache>
                <c:formatCode>#,##0</c:formatCode>
                <c:ptCount val="15"/>
                <c:pt idx="0">
                  <c:v>8512402951</c:v>
                </c:pt>
                <c:pt idx="1">
                  <c:v>8763101022</c:v>
                </c:pt>
                <c:pt idx="2">
                  <c:v>9026415878</c:v>
                </c:pt>
                <c:pt idx="3">
                  <c:v>9936501640.0270004</c:v>
                </c:pt>
                <c:pt idx="4">
                  <c:v>10723568030.699751</c:v>
                </c:pt>
                <c:pt idx="5">
                  <c:v>11442012697.72175</c:v>
                </c:pt>
                <c:pt idx="6">
                  <c:v>11640531339.393248</c:v>
                </c:pt>
                <c:pt idx="7">
                  <c:v>11987248321.615</c:v>
                </c:pt>
                <c:pt idx="8">
                  <c:v>12371762534</c:v>
                </c:pt>
                <c:pt idx="9">
                  <c:v>12532677866</c:v>
                </c:pt>
                <c:pt idx="10">
                  <c:v>12629479030</c:v>
                </c:pt>
                <c:pt idx="11">
                  <c:v>13432636820</c:v>
                </c:pt>
                <c:pt idx="12">
                  <c:v>13847395352</c:v>
                </c:pt>
                <c:pt idx="13">
                  <c:v>14537187053</c:v>
                </c:pt>
                <c:pt idx="14">
                  <c:v>15317696103</c:v>
                </c:pt>
              </c:numCache>
            </c:numRef>
          </c:val>
          <c:smooth val="0"/>
          <c:extLst>
            <c:ext xmlns:c16="http://schemas.microsoft.com/office/drawing/2014/chart" uri="{C3380CC4-5D6E-409C-BE32-E72D297353CC}">
              <c16:uniqueId val="{00000001-CDBF-4CAE-8B24-EA3FD49A7865}"/>
            </c:ext>
          </c:extLst>
        </c:ser>
        <c:dLbls>
          <c:showLegendKey val="0"/>
          <c:showVal val="0"/>
          <c:showCatName val="0"/>
          <c:showSerName val="0"/>
          <c:showPercent val="0"/>
          <c:showBubbleSize val="0"/>
        </c:dLbls>
        <c:marker val="1"/>
        <c:smooth val="0"/>
        <c:axId val="1472643935"/>
        <c:axId val="1381866800"/>
      </c:lineChart>
      <c:catAx>
        <c:axId val="14726439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81866800"/>
        <c:crosses val="autoZero"/>
        <c:auto val="1"/>
        <c:lblAlgn val="ctr"/>
        <c:lblOffset val="100"/>
        <c:noMultiLvlLbl val="0"/>
      </c:catAx>
      <c:valAx>
        <c:axId val="13818668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7264393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Market and Actuarial Value of Asset Investment</a:t>
            </a:r>
            <a:r>
              <a:rPr lang="en-US" baseline="0" dirty="0"/>
              <a:t> Return %</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5106778319376746"/>
          <c:y val="0.17795606861977409"/>
          <c:w val="0.81983168770570347"/>
          <c:h val="0.64127386353404969"/>
        </c:manualLayout>
      </c:layout>
      <c:lineChart>
        <c:grouping val="standard"/>
        <c:varyColors val="0"/>
        <c:ser>
          <c:idx val="0"/>
          <c:order val="0"/>
          <c:tx>
            <c:strRef>
              <c:f>Sheet1!$B$1</c:f>
              <c:strCache>
                <c:ptCount val="1"/>
                <c:pt idx="0">
                  <c:v>Market Value of Assets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Sheet1!$B$2:$B$16</c:f>
              <c:numCache>
                <c:formatCode>0.00%</c:formatCode>
                <c:ptCount val="15"/>
                <c:pt idx="0">
                  <c:v>0.16675997296587369</c:v>
                </c:pt>
                <c:pt idx="1">
                  <c:v>0.23856464321965878</c:v>
                </c:pt>
                <c:pt idx="2">
                  <c:v>-1.9682024593374397E-3</c:v>
                </c:pt>
                <c:pt idx="3">
                  <c:v>0.12190005283843433</c:v>
                </c:pt>
                <c:pt idx="4">
                  <c:v>0.18189052245158602</c:v>
                </c:pt>
                <c:pt idx="5">
                  <c:v>1.2968829657269356E-2</c:v>
                </c:pt>
                <c:pt idx="6">
                  <c:v>-2.8618554573815892E-2</c:v>
                </c:pt>
                <c:pt idx="7">
                  <c:v>0.15184120669650422</c:v>
                </c:pt>
                <c:pt idx="8">
                  <c:v>9.0145168825352132E-2</c:v>
                </c:pt>
                <c:pt idx="9">
                  <c:v>3.8116661916013705E-2</c:v>
                </c:pt>
                <c:pt idx="10">
                  <c:v>-4.3188750170452747E-2</c:v>
                </c:pt>
                <c:pt idx="11">
                  <c:v>0.34584286291801658</c:v>
                </c:pt>
                <c:pt idx="12">
                  <c:v>-7.2869213570730812E-2</c:v>
                </c:pt>
                <c:pt idx="13">
                  <c:v>0.10985982552102627</c:v>
                </c:pt>
                <c:pt idx="14">
                  <c:v>0.13314748670296786</c:v>
                </c:pt>
              </c:numCache>
            </c:numRef>
          </c:val>
          <c:smooth val="0"/>
          <c:extLst>
            <c:ext xmlns:c16="http://schemas.microsoft.com/office/drawing/2014/chart" uri="{C3380CC4-5D6E-409C-BE32-E72D297353CC}">
              <c16:uniqueId val="{00000000-F25A-443D-906F-62AF0D8E8F02}"/>
            </c:ext>
          </c:extLst>
        </c:ser>
        <c:ser>
          <c:idx val="1"/>
          <c:order val="1"/>
          <c:tx>
            <c:strRef>
              <c:f>Sheet1!$C$1</c:f>
              <c:strCache>
                <c:ptCount val="1"/>
                <c:pt idx="0">
                  <c:v>Actuarial Value of Assets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Sheet1!$C$2:$C$16</c:f>
              <c:numCache>
                <c:formatCode>0.00%</c:formatCode>
                <c:ptCount val="15"/>
                <c:pt idx="0">
                  <c:v>2.2130367925556678E-2</c:v>
                </c:pt>
                <c:pt idx="1">
                  <c:v>5.4513864852417986E-2</c:v>
                </c:pt>
                <c:pt idx="2">
                  <c:v>5.1956381635224543E-2</c:v>
                </c:pt>
                <c:pt idx="3">
                  <c:v>0.14051046271230611</c:v>
                </c:pt>
                <c:pt idx="4">
                  <c:v>0.13447398884758813</c:v>
                </c:pt>
                <c:pt idx="5">
                  <c:v>0.10638433456986619</c:v>
                </c:pt>
                <c:pt idx="6">
                  <c:v>5.427946370005067E-2</c:v>
                </c:pt>
                <c:pt idx="7">
                  <c:v>7.6212307178348981E-2</c:v>
                </c:pt>
                <c:pt idx="8">
                  <c:v>7.5230685594460722E-2</c:v>
                </c:pt>
                <c:pt idx="9">
                  <c:v>5.182432025625907E-2</c:v>
                </c:pt>
                <c:pt idx="10">
                  <c:v>3.9366067802781332E-2</c:v>
                </c:pt>
                <c:pt idx="11">
                  <c:v>9.9463471808193607E-2</c:v>
                </c:pt>
                <c:pt idx="12">
                  <c:v>7.0501073481754911E-2</c:v>
                </c:pt>
                <c:pt idx="13">
                  <c:v>6.0702776242843259E-2</c:v>
                </c:pt>
                <c:pt idx="14">
                  <c:v>8.2619999999999999E-2</c:v>
                </c:pt>
              </c:numCache>
            </c:numRef>
          </c:val>
          <c:smooth val="0"/>
          <c:extLst>
            <c:ext xmlns:c16="http://schemas.microsoft.com/office/drawing/2014/chart" uri="{C3380CC4-5D6E-409C-BE32-E72D297353CC}">
              <c16:uniqueId val="{00000001-F25A-443D-906F-62AF0D8E8F02}"/>
            </c:ext>
          </c:extLst>
        </c:ser>
        <c:dLbls>
          <c:showLegendKey val="0"/>
          <c:showVal val="0"/>
          <c:showCatName val="0"/>
          <c:showSerName val="0"/>
          <c:showPercent val="0"/>
          <c:showBubbleSize val="0"/>
        </c:dLbls>
        <c:marker val="1"/>
        <c:smooth val="0"/>
        <c:axId val="1472643935"/>
        <c:axId val="1381866800"/>
      </c:lineChart>
      <c:catAx>
        <c:axId val="147264393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81866800"/>
        <c:crosses val="autoZero"/>
        <c:auto val="1"/>
        <c:lblAlgn val="ctr"/>
        <c:lblOffset val="100"/>
        <c:noMultiLvlLbl val="0"/>
      </c:catAx>
      <c:valAx>
        <c:axId val="1381866800"/>
        <c:scaling>
          <c:orientation val="minMax"/>
          <c:min val="-0.2"/>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7264393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baseline="0">
                <a:solidFill>
                  <a:schemeClr val="tx1">
                    <a:lumMod val="65000"/>
                    <a:lumOff val="35000"/>
                  </a:schemeClr>
                </a:solidFill>
                <a:latin typeface="+mn-lt"/>
                <a:ea typeface="+mn-ea"/>
                <a:cs typeface="+mn-cs"/>
              </a:defRPr>
            </a:pPr>
            <a:r>
              <a:rPr lang="en-US"/>
              <a:t>Actuarial Accrued Liability ($21.4 B)</a:t>
            </a:r>
          </a:p>
        </c:rich>
      </c:tx>
      <c:layout>
        <c:manualLayout>
          <c:xMode val="edge"/>
          <c:yMode val="edge"/>
          <c:x val="0.16849013191532877"/>
          <c:y val="2.5677603423680456E-2"/>
        </c:manualLayout>
      </c:layout>
      <c:overlay val="0"/>
      <c:spPr>
        <a:noFill/>
        <a:ln>
          <a:noFill/>
        </a:ln>
        <a:effectLst/>
      </c:spPr>
      <c:txPr>
        <a:bodyPr rot="0" spcFirstLastPara="1" vertOverflow="ellipsis" vert="horz" wrap="square" anchor="ctr" anchorCtr="1"/>
        <a:lstStyle/>
        <a:p>
          <a:pPr>
            <a:defRPr sz="2200" b="1" i="0" u="none" strike="noStrike" kern="1200" cap="all" baseline="0">
              <a:solidFill>
                <a:schemeClr val="tx1">
                  <a:lumMod val="65000"/>
                  <a:lumOff val="3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0"/>
        <c:ser>
          <c:idx val="0"/>
          <c:order val="0"/>
          <c:tx>
            <c:strRef>
              <c:f>Sheet1!$B$1</c:f>
              <c:strCache>
                <c:ptCount val="1"/>
                <c:pt idx="0">
                  <c:v>Total Actuarial Accrued Liability ($21.4 B)</c:v>
                </c:pt>
              </c:strCache>
            </c:strRef>
          </c:tx>
          <c:spPr>
            <a:solidFill>
              <a:schemeClr val="accent6">
                <a:lumMod val="40000"/>
                <a:lumOff val="6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dPt>
            <c:idx val="0"/>
            <c:bubble3D val="0"/>
            <c:spPr>
              <a:solidFill>
                <a:schemeClr val="accent2">
                  <a:lumMod val="20000"/>
                  <a:lumOff val="8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extLst>
              <c:ext xmlns:c16="http://schemas.microsoft.com/office/drawing/2014/chart" uri="{C3380CC4-5D6E-409C-BE32-E72D297353CC}">
                <c16:uniqueId val="{00000002-49DF-4E16-A23A-B86233530CE7}"/>
              </c:ext>
            </c:extLst>
          </c:dPt>
          <c:dPt>
            <c:idx val="1"/>
            <c:bubble3D val="0"/>
            <c:extLst>
              <c:ext xmlns:c16="http://schemas.microsoft.com/office/drawing/2014/chart" uri="{C3380CC4-5D6E-409C-BE32-E72D297353CC}">
                <c16:uniqueId val="{00000001-49DF-4E16-A23A-B86233530CE7}"/>
              </c:ext>
            </c:extLst>
          </c:dPt>
          <c:dLbls>
            <c:dLbl>
              <c:idx val="0"/>
              <c:layout>
                <c:manualLayout>
                  <c:x val="-0.24166893490165589"/>
                  <c:y val="0.13099252293990626"/>
                </c:manualLayout>
              </c:layout>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spcFirstLastPara="1" vertOverflow="clip" horzOverflow="clip" vert="horz" wrap="square" lIns="38100" tIns="19050" rIns="38100" bIns="19050" anchor="ctr" anchorCtr="1">
                  <a:noAutofit/>
                </a:bodyPr>
                <a:lstStyle/>
                <a:p>
                  <a:pPr>
                    <a:defRPr sz="1330" b="0" i="0" u="none" strike="noStrike" kern="1200" baseline="0">
                      <a:solidFill>
                        <a:schemeClr val="accent1"/>
                      </a:solidFill>
                      <a:effectLst/>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0991769547325103"/>
                      <c:h val="0.19163360392817785"/>
                    </c:manualLayout>
                  </c15:layout>
                </c:ext>
                <c:ext xmlns:c16="http://schemas.microsoft.com/office/drawing/2014/chart" uri="{C3380CC4-5D6E-409C-BE32-E72D297353CC}">
                  <c16:uniqueId val="{00000002-49DF-4E16-A23A-B86233530CE7}"/>
                </c:ext>
              </c:extLst>
            </c:dLbl>
            <c:dLbl>
              <c:idx val="1"/>
              <c:layout>
                <c:manualLayout>
                  <c:x val="0.30853131784452864"/>
                  <c:y val="-0.23089936262406485"/>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9DF-4E16-A23A-B86233530CE7}"/>
                </c:ext>
              </c:extLst>
            </c:dLbl>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1"/>
                    </a:solidFill>
                    <a:effectLst/>
                    <a:latin typeface="+mn-lt"/>
                    <a:ea typeface="+mn-ea"/>
                    <a:cs typeface="+mn-cs"/>
                  </a:defRPr>
                </a:pPr>
                <a:endParaRPr lang="en-US"/>
              </a:p>
            </c:txPr>
            <c:dLblPos val="in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Sheet1!$A$2:$A$3</c:f>
              <c:strCache>
                <c:ptCount val="2"/>
                <c:pt idx="0">
                  <c:v>UAL ($6.1 B)</c:v>
                </c:pt>
                <c:pt idx="1">
                  <c:v>Valuation Assets ($15.3 B)</c:v>
                </c:pt>
              </c:strCache>
            </c:strRef>
          </c:cat>
          <c:val>
            <c:numRef>
              <c:f>Sheet1!$B$2:$B$3</c:f>
              <c:numCache>
                <c:formatCode>General</c:formatCode>
                <c:ptCount val="2"/>
                <c:pt idx="0">
                  <c:v>6.1</c:v>
                </c:pt>
                <c:pt idx="1">
                  <c:v>15.3</c:v>
                </c:pt>
              </c:numCache>
            </c:numRef>
          </c:val>
          <c:extLst>
            <c:ext xmlns:c16="http://schemas.microsoft.com/office/drawing/2014/chart" uri="{C3380CC4-5D6E-409C-BE32-E72D297353CC}">
              <c16:uniqueId val="{00000000-49DF-4E16-A23A-B86233530CE7}"/>
            </c:ext>
          </c:extLst>
        </c:ser>
        <c:dLbls>
          <c:dLblPos val="inEnd"/>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DCAA6D-3A3B-4F6E-BBDC-2731091EB81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5AE3400-E60D-4499-AA03-90C05AE5E080}">
      <dgm:prSet phldrT="[Text]" custT="1"/>
      <dgm:spPr>
        <a:solidFill>
          <a:schemeClr val="accent6">
            <a:lumMod val="60000"/>
            <a:lumOff val="40000"/>
          </a:schemeClr>
        </a:solidFill>
      </dgm:spPr>
      <dgm:t>
        <a:bodyPr/>
        <a:lstStyle/>
        <a:p>
          <a:r>
            <a:rPr lang="en-US" sz="2400" b="1" dirty="0">
              <a:latin typeface="Candara" panose="020E0502030303020204" pitchFamily="34" charset="0"/>
            </a:rPr>
            <a:t>Pay-as-you-go</a:t>
          </a:r>
        </a:p>
      </dgm:t>
    </dgm:pt>
    <dgm:pt modelId="{84CFAB06-4C7E-4593-9B3B-E5DE78314208}" type="parTrans" cxnId="{CC085F5F-C052-447A-AAE0-4079C0EA26B3}">
      <dgm:prSet/>
      <dgm:spPr/>
      <dgm:t>
        <a:bodyPr/>
        <a:lstStyle/>
        <a:p>
          <a:endParaRPr lang="en-US">
            <a:latin typeface="Candara" panose="020E0502030303020204" pitchFamily="34" charset="0"/>
          </a:endParaRPr>
        </a:p>
      </dgm:t>
    </dgm:pt>
    <dgm:pt modelId="{845C5CC5-5504-471F-87B2-D752CDEFCFC3}" type="sibTrans" cxnId="{CC085F5F-C052-447A-AAE0-4079C0EA26B3}">
      <dgm:prSet/>
      <dgm:spPr/>
      <dgm:t>
        <a:bodyPr/>
        <a:lstStyle/>
        <a:p>
          <a:endParaRPr lang="en-US">
            <a:latin typeface="Candara" panose="020E0502030303020204" pitchFamily="34" charset="0"/>
          </a:endParaRPr>
        </a:p>
      </dgm:t>
    </dgm:pt>
    <dgm:pt modelId="{69643E7B-978F-4AE6-8D32-60326F12C153}">
      <dgm:prSet phldrT="[Text]" custT="1"/>
      <dgm:spPr>
        <a:ln>
          <a:solidFill>
            <a:schemeClr val="accent6">
              <a:lumMod val="75000"/>
            </a:schemeClr>
          </a:solidFill>
        </a:ln>
      </dgm:spPr>
      <dgm:t>
        <a:bodyPr/>
        <a:lstStyle/>
        <a:p>
          <a:pPr>
            <a:lnSpc>
              <a:spcPct val="100000"/>
            </a:lnSpc>
            <a:spcAft>
              <a:spcPts val="600"/>
            </a:spcAft>
            <a:buFont typeface="Wingdings" panose="05000000000000000000" pitchFamily="2" charset="2"/>
            <a:buChar char="§"/>
          </a:pPr>
          <a:r>
            <a:rPr lang="en-US" sz="1800" dirty="0">
              <a:latin typeface="Candara" panose="020E0502030303020204" pitchFamily="34" charset="0"/>
            </a:rPr>
            <a:t>Annual contributions = Annual benefits plus expenses</a:t>
          </a:r>
        </a:p>
      </dgm:t>
    </dgm:pt>
    <dgm:pt modelId="{95EA4873-1E03-4F8C-BC26-2435EF901555}" type="parTrans" cxnId="{4D85EF98-40E4-4AD6-8FFF-47AA84673682}">
      <dgm:prSet/>
      <dgm:spPr/>
      <dgm:t>
        <a:bodyPr/>
        <a:lstStyle/>
        <a:p>
          <a:endParaRPr lang="en-US">
            <a:latin typeface="Candara" panose="020E0502030303020204" pitchFamily="34" charset="0"/>
          </a:endParaRPr>
        </a:p>
      </dgm:t>
    </dgm:pt>
    <dgm:pt modelId="{22D55630-FB1D-4056-84F5-3F5149299913}" type="sibTrans" cxnId="{4D85EF98-40E4-4AD6-8FFF-47AA84673682}">
      <dgm:prSet/>
      <dgm:spPr/>
      <dgm:t>
        <a:bodyPr/>
        <a:lstStyle/>
        <a:p>
          <a:endParaRPr lang="en-US">
            <a:latin typeface="Candara" panose="020E0502030303020204" pitchFamily="34" charset="0"/>
          </a:endParaRPr>
        </a:p>
      </dgm:t>
    </dgm:pt>
    <dgm:pt modelId="{205160AD-2646-4E5B-A143-89FAE81BFB7D}">
      <dgm:prSet phldrT="[Text]" custT="1"/>
      <dgm:spPr>
        <a:solidFill>
          <a:schemeClr val="accent6">
            <a:lumMod val="60000"/>
            <a:lumOff val="40000"/>
          </a:schemeClr>
        </a:solidFill>
      </dgm:spPr>
      <dgm:t>
        <a:bodyPr/>
        <a:lstStyle/>
        <a:p>
          <a:r>
            <a:rPr lang="en-US" sz="2400" b="1" dirty="0">
              <a:latin typeface="Candara" panose="020E0502030303020204" pitchFamily="34" charset="0"/>
            </a:rPr>
            <a:t>Actuarial funding</a:t>
          </a:r>
        </a:p>
      </dgm:t>
    </dgm:pt>
    <dgm:pt modelId="{729EED48-35A9-4131-AAD9-0989987E9A8B}" type="parTrans" cxnId="{6DAB16FF-2D66-48C1-AAE4-7E71083D032A}">
      <dgm:prSet/>
      <dgm:spPr/>
      <dgm:t>
        <a:bodyPr/>
        <a:lstStyle/>
        <a:p>
          <a:endParaRPr lang="en-US">
            <a:latin typeface="Candara" panose="020E0502030303020204" pitchFamily="34" charset="0"/>
          </a:endParaRPr>
        </a:p>
      </dgm:t>
    </dgm:pt>
    <dgm:pt modelId="{2A36B476-8327-4B8B-ACD2-42E2261495BB}" type="sibTrans" cxnId="{6DAB16FF-2D66-48C1-AAE4-7E71083D032A}">
      <dgm:prSet/>
      <dgm:spPr/>
      <dgm:t>
        <a:bodyPr/>
        <a:lstStyle/>
        <a:p>
          <a:endParaRPr lang="en-US">
            <a:latin typeface="Candara" panose="020E0502030303020204" pitchFamily="34" charset="0"/>
          </a:endParaRPr>
        </a:p>
      </dgm:t>
    </dgm:pt>
    <dgm:pt modelId="{23B8B3B6-60E6-4376-AD6B-B21A8F36E8E0}">
      <dgm:prSet phldrT="[Text]" custT="1"/>
      <dgm:spPr>
        <a:ln>
          <a:solidFill>
            <a:schemeClr val="accent6">
              <a:lumMod val="75000"/>
            </a:schemeClr>
          </a:solidFill>
        </a:ln>
      </dgm:spPr>
      <dgm:t>
        <a:bodyPr/>
        <a:lstStyle/>
        <a:p>
          <a:pPr>
            <a:lnSpc>
              <a:spcPct val="100000"/>
            </a:lnSpc>
            <a:spcAft>
              <a:spcPts val="600"/>
            </a:spcAft>
            <a:buFont typeface="Wingdings" panose="05000000000000000000" pitchFamily="2" charset="2"/>
            <a:buChar char="§"/>
          </a:pPr>
          <a:r>
            <a:rPr lang="en-US" sz="1800" dirty="0">
              <a:latin typeface="Candara" panose="020E0502030303020204" pitchFamily="34" charset="0"/>
            </a:rPr>
            <a:t>Generally used for defined benefit plans</a:t>
          </a:r>
          <a:endParaRPr lang="en-US" sz="700" dirty="0">
            <a:latin typeface="Candara" panose="020E0502030303020204" pitchFamily="34" charset="0"/>
          </a:endParaRPr>
        </a:p>
      </dgm:t>
    </dgm:pt>
    <dgm:pt modelId="{6E6C1B1F-D305-4D5D-9EEF-14A033E1B845}" type="parTrans" cxnId="{8CBC9997-4237-4FDF-87F9-8096EA424158}">
      <dgm:prSet/>
      <dgm:spPr/>
      <dgm:t>
        <a:bodyPr/>
        <a:lstStyle/>
        <a:p>
          <a:endParaRPr lang="en-US">
            <a:latin typeface="Candara" panose="020E0502030303020204" pitchFamily="34" charset="0"/>
          </a:endParaRPr>
        </a:p>
      </dgm:t>
    </dgm:pt>
    <dgm:pt modelId="{66390CC2-F067-4350-A19E-115053116AB2}" type="sibTrans" cxnId="{8CBC9997-4237-4FDF-87F9-8096EA424158}">
      <dgm:prSet/>
      <dgm:spPr/>
      <dgm:t>
        <a:bodyPr/>
        <a:lstStyle/>
        <a:p>
          <a:endParaRPr lang="en-US">
            <a:latin typeface="Candara" panose="020E0502030303020204" pitchFamily="34" charset="0"/>
          </a:endParaRPr>
        </a:p>
      </dgm:t>
    </dgm:pt>
    <dgm:pt modelId="{A8A6AF68-3EE6-4FB9-A3F8-05A45CC1102F}">
      <dgm:prSet phldrT="[Text]" custT="1"/>
      <dgm:spPr>
        <a:ln>
          <a:solidFill>
            <a:schemeClr val="accent6">
              <a:lumMod val="75000"/>
            </a:schemeClr>
          </a:solidFill>
        </a:ln>
      </dgm:spPr>
      <dgm:t>
        <a:bodyPr/>
        <a:lstStyle/>
        <a:p>
          <a:pPr>
            <a:lnSpc>
              <a:spcPct val="100000"/>
            </a:lnSpc>
            <a:spcAft>
              <a:spcPts val="600"/>
            </a:spcAft>
            <a:buFont typeface="Wingdings" panose="05000000000000000000" pitchFamily="2" charset="2"/>
            <a:buChar char="§"/>
          </a:pPr>
          <a:r>
            <a:rPr lang="en-US" sz="1800" dirty="0">
              <a:latin typeface="Candara" panose="020E0502030303020204" pitchFamily="34" charset="0"/>
            </a:rPr>
            <a:t>Investment earnings</a:t>
          </a:r>
          <a:endParaRPr lang="en-US" sz="1600" dirty="0">
            <a:latin typeface="Candara" panose="020E0502030303020204" pitchFamily="34" charset="0"/>
          </a:endParaRPr>
        </a:p>
      </dgm:t>
    </dgm:pt>
    <dgm:pt modelId="{57D60B60-07FB-4529-B68F-502F7533C9CB}" type="parTrans" cxnId="{1CEBA24E-F35C-449E-B722-14C317A0CB9F}">
      <dgm:prSet/>
      <dgm:spPr/>
      <dgm:t>
        <a:bodyPr/>
        <a:lstStyle/>
        <a:p>
          <a:endParaRPr lang="en-US">
            <a:latin typeface="Candara" panose="020E0502030303020204" pitchFamily="34" charset="0"/>
          </a:endParaRPr>
        </a:p>
      </dgm:t>
    </dgm:pt>
    <dgm:pt modelId="{ED447DF2-0CDD-44F9-9BB2-6C5B2FF61E9A}" type="sibTrans" cxnId="{1CEBA24E-F35C-449E-B722-14C317A0CB9F}">
      <dgm:prSet/>
      <dgm:spPr/>
      <dgm:t>
        <a:bodyPr/>
        <a:lstStyle/>
        <a:p>
          <a:endParaRPr lang="en-US">
            <a:latin typeface="Candara" panose="020E0502030303020204" pitchFamily="34" charset="0"/>
          </a:endParaRPr>
        </a:p>
      </dgm:t>
    </dgm:pt>
    <dgm:pt modelId="{E5BDD507-397D-44D2-AD8A-FCD39E24129A}">
      <dgm:prSet phldrT="[Text]" custT="1"/>
      <dgm:spPr>
        <a:ln>
          <a:solidFill>
            <a:schemeClr val="accent6">
              <a:lumMod val="75000"/>
            </a:schemeClr>
          </a:solidFill>
        </a:ln>
      </dgm:spPr>
      <dgm:t>
        <a:bodyPr/>
        <a:lstStyle/>
        <a:p>
          <a:pPr>
            <a:lnSpc>
              <a:spcPct val="100000"/>
            </a:lnSpc>
            <a:spcAft>
              <a:spcPts val="600"/>
            </a:spcAft>
            <a:buFont typeface="Wingdings" panose="05000000000000000000" pitchFamily="2" charset="2"/>
            <a:buChar char="§"/>
          </a:pPr>
          <a:r>
            <a:rPr lang="en-US" sz="1800" dirty="0">
              <a:latin typeface="Candara" panose="020E0502030303020204" pitchFamily="34" charset="0"/>
            </a:rPr>
            <a:t>Goal is to pre-fund benefits over a member’s working career</a:t>
          </a:r>
          <a:endParaRPr lang="en-US" sz="700" dirty="0">
            <a:latin typeface="Candara" panose="020E0502030303020204" pitchFamily="34" charset="0"/>
          </a:endParaRPr>
        </a:p>
      </dgm:t>
    </dgm:pt>
    <dgm:pt modelId="{3EEACAE5-8551-4F6C-9B66-B3DDD1FA213B}" type="parTrans" cxnId="{2B549280-CCB4-450D-88E8-7F4549F4FD5F}">
      <dgm:prSet/>
      <dgm:spPr/>
      <dgm:t>
        <a:bodyPr/>
        <a:lstStyle/>
        <a:p>
          <a:endParaRPr lang="en-US"/>
        </a:p>
      </dgm:t>
    </dgm:pt>
    <dgm:pt modelId="{C162E02B-5F10-4F8B-866E-FA1CA084615C}" type="sibTrans" cxnId="{2B549280-CCB4-450D-88E8-7F4549F4FD5F}">
      <dgm:prSet/>
      <dgm:spPr/>
      <dgm:t>
        <a:bodyPr/>
        <a:lstStyle/>
        <a:p>
          <a:endParaRPr lang="en-US"/>
        </a:p>
      </dgm:t>
    </dgm:pt>
    <dgm:pt modelId="{8E3CF26B-03E3-4F90-9159-22BDBEDC7F82}">
      <dgm:prSet phldrT="[Text]" custT="1"/>
      <dgm:spPr>
        <a:ln>
          <a:solidFill>
            <a:schemeClr val="accent6">
              <a:lumMod val="75000"/>
            </a:schemeClr>
          </a:solidFill>
        </a:ln>
      </dgm:spPr>
      <dgm:t>
        <a:bodyPr/>
        <a:lstStyle/>
        <a:p>
          <a:pPr>
            <a:lnSpc>
              <a:spcPct val="100000"/>
            </a:lnSpc>
            <a:spcAft>
              <a:spcPts val="600"/>
            </a:spcAft>
            <a:buFont typeface="Wingdings" panose="05000000000000000000" pitchFamily="2" charset="2"/>
            <a:buChar char="§"/>
          </a:pPr>
          <a:r>
            <a:rPr lang="en-US" sz="1800" dirty="0">
              <a:latin typeface="Candara" panose="020E0502030303020204" pitchFamily="34" charset="0"/>
            </a:rPr>
            <a:t>Actuarial valuations are prepared annually that assess the funded status of the plan and determine contribution requirements (in accordance with methods and assumptions set by state statutes or Board of Trustees and in accordance with guidance provided by actuarial standards of practice). </a:t>
          </a:r>
          <a:endParaRPr lang="en-US" sz="700" dirty="0">
            <a:latin typeface="Candara" panose="020E0502030303020204" pitchFamily="34" charset="0"/>
          </a:endParaRPr>
        </a:p>
      </dgm:t>
    </dgm:pt>
    <dgm:pt modelId="{5D61F3ED-B361-4CFC-A83B-45B26AA60152}" type="parTrans" cxnId="{9B773E86-F2FF-4245-8424-823B98AE8FA5}">
      <dgm:prSet/>
      <dgm:spPr/>
      <dgm:t>
        <a:bodyPr/>
        <a:lstStyle/>
        <a:p>
          <a:endParaRPr lang="en-US"/>
        </a:p>
      </dgm:t>
    </dgm:pt>
    <dgm:pt modelId="{E2EB457E-8025-4FC3-9FBF-BA32C884B6D2}" type="sibTrans" cxnId="{9B773E86-F2FF-4245-8424-823B98AE8FA5}">
      <dgm:prSet/>
      <dgm:spPr/>
      <dgm:t>
        <a:bodyPr/>
        <a:lstStyle/>
        <a:p>
          <a:endParaRPr lang="en-US"/>
        </a:p>
      </dgm:t>
    </dgm:pt>
    <dgm:pt modelId="{BB950214-B637-49FE-912B-AB60677D272D}">
      <dgm:prSet phldrT="[Text]" custT="1"/>
      <dgm:spPr>
        <a:ln>
          <a:solidFill>
            <a:schemeClr val="accent6">
              <a:lumMod val="75000"/>
            </a:schemeClr>
          </a:solidFill>
        </a:ln>
      </dgm:spPr>
      <dgm:t>
        <a:bodyPr/>
        <a:lstStyle/>
        <a:p>
          <a:pPr>
            <a:lnSpc>
              <a:spcPct val="100000"/>
            </a:lnSpc>
            <a:spcAft>
              <a:spcPts val="600"/>
            </a:spcAft>
            <a:buFont typeface="Wingdings" panose="05000000000000000000" pitchFamily="2" charset="2"/>
            <a:buChar char="§"/>
          </a:pPr>
          <a:r>
            <a:rPr lang="en-US" sz="1800" dirty="0">
              <a:latin typeface="Candara" panose="020E0502030303020204" pitchFamily="34" charset="0"/>
            </a:rPr>
            <a:t>Actuarial cost methods, asset valuation methods, amortization methods determine how much is funded and when</a:t>
          </a:r>
          <a:endParaRPr lang="en-US" sz="700" dirty="0">
            <a:latin typeface="Candara" panose="020E0502030303020204" pitchFamily="34" charset="0"/>
          </a:endParaRPr>
        </a:p>
      </dgm:t>
    </dgm:pt>
    <dgm:pt modelId="{7F55CED3-1481-4787-BE02-78694B127318}" type="parTrans" cxnId="{3A467604-E4C6-4751-9F35-0E913E566C7E}">
      <dgm:prSet/>
      <dgm:spPr/>
      <dgm:t>
        <a:bodyPr/>
        <a:lstStyle/>
        <a:p>
          <a:endParaRPr lang="en-US"/>
        </a:p>
      </dgm:t>
    </dgm:pt>
    <dgm:pt modelId="{C4213A9C-E05B-4FEB-9148-9C53DFB70725}" type="sibTrans" cxnId="{3A467604-E4C6-4751-9F35-0E913E566C7E}">
      <dgm:prSet/>
      <dgm:spPr/>
      <dgm:t>
        <a:bodyPr/>
        <a:lstStyle/>
        <a:p>
          <a:endParaRPr lang="en-US"/>
        </a:p>
      </dgm:t>
    </dgm:pt>
    <dgm:pt modelId="{235C9E9F-2575-4C98-84AF-B281C1040E67}">
      <dgm:prSet phldrT="[Text]" custT="1"/>
      <dgm:spPr>
        <a:ln>
          <a:solidFill>
            <a:schemeClr val="accent6">
              <a:lumMod val="75000"/>
            </a:schemeClr>
          </a:solidFill>
        </a:ln>
      </dgm:spPr>
      <dgm:t>
        <a:bodyPr/>
        <a:lstStyle/>
        <a:p>
          <a:pPr>
            <a:lnSpc>
              <a:spcPct val="100000"/>
            </a:lnSpc>
            <a:spcAft>
              <a:spcPts val="600"/>
            </a:spcAft>
            <a:buFont typeface="Wingdings" panose="05000000000000000000" pitchFamily="2" charset="2"/>
            <a:buChar char="§"/>
          </a:pPr>
          <a:r>
            <a:rPr lang="en-US" sz="1800" dirty="0">
              <a:latin typeface="Candara" panose="020E0502030303020204" pitchFamily="34" charset="0"/>
            </a:rPr>
            <a:t>LASERS is funded with the Entry Age Normal actuarial cost method, where </a:t>
          </a:r>
          <a:r>
            <a:rPr lang="en-US" sz="1800" u="sng" dirty="0">
              <a:latin typeface="Candara" panose="020E0502030303020204" pitchFamily="34" charset="0"/>
            </a:rPr>
            <a:t>intent</a:t>
          </a:r>
          <a:r>
            <a:rPr lang="en-US" sz="1800" dirty="0">
              <a:latin typeface="Candara" panose="020E0502030303020204" pitchFamily="34" charset="0"/>
            </a:rPr>
            <a:t> is to fund benefits with a level percentage of payroll over a member’s career</a:t>
          </a:r>
          <a:endParaRPr lang="en-US" sz="700" dirty="0">
            <a:latin typeface="Candara" panose="020E0502030303020204" pitchFamily="34" charset="0"/>
          </a:endParaRPr>
        </a:p>
      </dgm:t>
    </dgm:pt>
    <dgm:pt modelId="{6CA25BAF-B5DC-456D-839D-7A63929DE88B}" type="parTrans" cxnId="{3A17A20F-7D1E-49BD-8236-02F732792752}">
      <dgm:prSet/>
      <dgm:spPr/>
      <dgm:t>
        <a:bodyPr/>
        <a:lstStyle/>
        <a:p>
          <a:endParaRPr lang="en-US"/>
        </a:p>
      </dgm:t>
    </dgm:pt>
    <dgm:pt modelId="{7292BCF2-93BD-485F-B6EF-6F7D8F479EDD}" type="sibTrans" cxnId="{3A17A20F-7D1E-49BD-8236-02F732792752}">
      <dgm:prSet/>
      <dgm:spPr/>
      <dgm:t>
        <a:bodyPr/>
        <a:lstStyle/>
        <a:p>
          <a:endParaRPr lang="en-US"/>
        </a:p>
      </dgm:t>
    </dgm:pt>
    <dgm:pt modelId="{EA6EB926-C5A6-4935-9D46-6267A9FAFB81}" type="pres">
      <dgm:prSet presAssocID="{0BDCAA6D-3A3B-4F6E-BBDC-2731091EB816}" presName="linear" presStyleCnt="0">
        <dgm:presLayoutVars>
          <dgm:dir/>
          <dgm:animLvl val="lvl"/>
          <dgm:resizeHandles val="exact"/>
        </dgm:presLayoutVars>
      </dgm:prSet>
      <dgm:spPr/>
    </dgm:pt>
    <dgm:pt modelId="{250622AF-9B70-4A63-B502-9721B5A3750B}" type="pres">
      <dgm:prSet presAssocID="{35AE3400-E60D-4499-AA03-90C05AE5E080}" presName="parentLin" presStyleCnt="0"/>
      <dgm:spPr/>
    </dgm:pt>
    <dgm:pt modelId="{9E8EAE09-C75F-4137-A3B0-5D383A1B13D0}" type="pres">
      <dgm:prSet presAssocID="{35AE3400-E60D-4499-AA03-90C05AE5E080}" presName="parentLeftMargin" presStyleLbl="node1" presStyleIdx="0" presStyleCnt="2"/>
      <dgm:spPr/>
    </dgm:pt>
    <dgm:pt modelId="{56A478B5-E1D5-4B8D-9988-8ABA72240B84}" type="pres">
      <dgm:prSet presAssocID="{35AE3400-E60D-4499-AA03-90C05AE5E080}" presName="parentText" presStyleLbl="node1" presStyleIdx="0" presStyleCnt="2">
        <dgm:presLayoutVars>
          <dgm:chMax val="0"/>
          <dgm:bulletEnabled val="1"/>
        </dgm:presLayoutVars>
      </dgm:prSet>
      <dgm:spPr/>
    </dgm:pt>
    <dgm:pt modelId="{28B34496-0012-49D9-BB39-A29AC2FD40D7}" type="pres">
      <dgm:prSet presAssocID="{35AE3400-E60D-4499-AA03-90C05AE5E080}" presName="negativeSpace" presStyleCnt="0"/>
      <dgm:spPr/>
    </dgm:pt>
    <dgm:pt modelId="{22BAE65A-AACB-418C-A1AB-767760EEC7A8}" type="pres">
      <dgm:prSet presAssocID="{35AE3400-E60D-4499-AA03-90C05AE5E080}" presName="childText" presStyleLbl="conFgAcc1" presStyleIdx="0" presStyleCnt="2">
        <dgm:presLayoutVars>
          <dgm:bulletEnabled val="1"/>
        </dgm:presLayoutVars>
      </dgm:prSet>
      <dgm:spPr/>
    </dgm:pt>
    <dgm:pt modelId="{C79E4737-7CC9-4403-8772-D166A19AC752}" type="pres">
      <dgm:prSet presAssocID="{845C5CC5-5504-471F-87B2-D752CDEFCFC3}" presName="spaceBetweenRectangles" presStyleCnt="0"/>
      <dgm:spPr/>
    </dgm:pt>
    <dgm:pt modelId="{00C22508-8CE1-40F4-AA02-A9BFD092E7A4}" type="pres">
      <dgm:prSet presAssocID="{205160AD-2646-4E5B-A143-89FAE81BFB7D}" presName="parentLin" presStyleCnt="0"/>
      <dgm:spPr/>
    </dgm:pt>
    <dgm:pt modelId="{65FADF7C-2A89-4568-8E56-064202A05F94}" type="pres">
      <dgm:prSet presAssocID="{205160AD-2646-4E5B-A143-89FAE81BFB7D}" presName="parentLeftMargin" presStyleLbl="node1" presStyleIdx="0" presStyleCnt="2"/>
      <dgm:spPr/>
    </dgm:pt>
    <dgm:pt modelId="{774E7C0B-92A3-4582-8423-5AB42BD04586}" type="pres">
      <dgm:prSet presAssocID="{205160AD-2646-4E5B-A143-89FAE81BFB7D}" presName="parentText" presStyleLbl="node1" presStyleIdx="1" presStyleCnt="2">
        <dgm:presLayoutVars>
          <dgm:chMax val="0"/>
          <dgm:bulletEnabled val="1"/>
        </dgm:presLayoutVars>
      </dgm:prSet>
      <dgm:spPr/>
    </dgm:pt>
    <dgm:pt modelId="{1CD57357-1D9E-4769-9C6C-4FF8A9450F16}" type="pres">
      <dgm:prSet presAssocID="{205160AD-2646-4E5B-A143-89FAE81BFB7D}" presName="negativeSpace" presStyleCnt="0"/>
      <dgm:spPr/>
    </dgm:pt>
    <dgm:pt modelId="{C1339A99-6F51-417A-865B-8A3CE230F4E7}" type="pres">
      <dgm:prSet presAssocID="{205160AD-2646-4E5B-A143-89FAE81BFB7D}" presName="childText" presStyleLbl="conFgAcc1" presStyleIdx="1" presStyleCnt="2">
        <dgm:presLayoutVars>
          <dgm:bulletEnabled val="1"/>
        </dgm:presLayoutVars>
      </dgm:prSet>
      <dgm:spPr/>
    </dgm:pt>
  </dgm:ptLst>
  <dgm:cxnLst>
    <dgm:cxn modelId="{3A467604-E4C6-4751-9F35-0E913E566C7E}" srcId="{205160AD-2646-4E5B-A143-89FAE81BFB7D}" destId="{BB950214-B637-49FE-912B-AB60677D272D}" srcOrd="3" destOrd="0" parTransId="{7F55CED3-1481-4787-BE02-78694B127318}" sibTransId="{C4213A9C-E05B-4FEB-9148-9C53DFB70725}"/>
    <dgm:cxn modelId="{3A17A20F-7D1E-49BD-8236-02F732792752}" srcId="{205160AD-2646-4E5B-A143-89FAE81BFB7D}" destId="{235C9E9F-2575-4C98-84AF-B281C1040E67}" srcOrd="4" destOrd="0" parTransId="{6CA25BAF-B5DC-456D-839D-7A63929DE88B}" sibTransId="{7292BCF2-93BD-485F-B6EF-6F7D8F479EDD}"/>
    <dgm:cxn modelId="{11763212-88C5-4F8D-B3FD-86011541FDC4}" type="presOf" srcId="{205160AD-2646-4E5B-A143-89FAE81BFB7D}" destId="{65FADF7C-2A89-4568-8E56-064202A05F94}" srcOrd="0" destOrd="0" presId="urn:microsoft.com/office/officeart/2005/8/layout/list1"/>
    <dgm:cxn modelId="{21A33813-CBE3-4FE0-BA22-C431C66CBB33}" type="presOf" srcId="{205160AD-2646-4E5B-A143-89FAE81BFB7D}" destId="{774E7C0B-92A3-4582-8423-5AB42BD04586}" srcOrd="1" destOrd="0" presId="urn:microsoft.com/office/officeart/2005/8/layout/list1"/>
    <dgm:cxn modelId="{9123E41A-6242-45A1-BDC6-D0D7A71F9F2D}" type="presOf" srcId="{35AE3400-E60D-4499-AA03-90C05AE5E080}" destId="{9E8EAE09-C75F-4137-A3B0-5D383A1B13D0}" srcOrd="0" destOrd="0" presId="urn:microsoft.com/office/officeart/2005/8/layout/list1"/>
    <dgm:cxn modelId="{C5A0BD20-7794-4012-AE05-03CB959078A9}" type="presOf" srcId="{69643E7B-978F-4AE6-8D32-60326F12C153}" destId="{22BAE65A-AACB-418C-A1AB-767760EEC7A8}" srcOrd="0" destOrd="0" presId="urn:microsoft.com/office/officeart/2005/8/layout/list1"/>
    <dgm:cxn modelId="{CC085F5F-C052-447A-AAE0-4079C0EA26B3}" srcId="{0BDCAA6D-3A3B-4F6E-BBDC-2731091EB816}" destId="{35AE3400-E60D-4499-AA03-90C05AE5E080}" srcOrd="0" destOrd="0" parTransId="{84CFAB06-4C7E-4593-9B3B-E5DE78314208}" sibTransId="{845C5CC5-5504-471F-87B2-D752CDEFCFC3}"/>
    <dgm:cxn modelId="{805C6F63-D57F-43FD-B62C-C93077B8A145}" type="presOf" srcId="{235C9E9F-2575-4C98-84AF-B281C1040E67}" destId="{C1339A99-6F51-417A-865B-8A3CE230F4E7}" srcOrd="0" destOrd="4" presId="urn:microsoft.com/office/officeart/2005/8/layout/list1"/>
    <dgm:cxn modelId="{02262F6D-4DBD-429A-9CB3-7C332CC7D268}" type="presOf" srcId="{8E3CF26B-03E3-4F90-9159-22BDBEDC7F82}" destId="{C1339A99-6F51-417A-865B-8A3CE230F4E7}" srcOrd="0" destOrd="2" presId="urn:microsoft.com/office/officeart/2005/8/layout/list1"/>
    <dgm:cxn modelId="{1CEBA24E-F35C-449E-B722-14C317A0CB9F}" srcId="{35AE3400-E60D-4499-AA03-90C05AE5E080}" destId="{A8A6AF68-3EE6-4FB9-A3F8-05A45CC1102F}" srcOrd="1" destOrd="0" parTransId="{57D60B60-07FB-4529-B68F-502F7533C9CB}" sibTransId="{ED447DF2-0CDD-44F9-9BB2-6C5B2FF61E9A}"/>
    <dgm:cxn modelId="{5A5BE575-C0ED-4F58-8178-4DF470B9A7E5}" type="presOf" srcId="{BB950214-B637-49FE-912B-AB60677D272D}" destId="{C1339A99-6F51-417A-865B-8A3CE230F4E7}" srcOrd="0" destOrd="3" presId="urn:microsoft.com/office/officeart/2005/8/layout/list1"/>
    <dgm:cxn modelId="{2B549280-CCB4-450D-88E8-7F4549F4FD5F}" srcId="{205160AD-2646-4E5B-A143-89FAE81BFB7D}" destId="{E5BDD507-397D-44D2-AD8A-FCD39E24129A}" srcOrd="1" destOrd="0" parTransId="{3EEACAE5-8551-4F6C-9B66-B3DDD1FA213B}" sibTransId="{C162E02B-5F10-4F8B-866E-FA1CA084615C}"/>
    <dgm:cxn modelId="{9B773E86-F2FF-4245-8424-823B98AE8FA5}" srcId="{205160AD-2646-4E5B-A143-89FAE81BFB7D}" destId="{8E3CF26B-03E3-4F90-9159-22BDBEDC7F82}" srcOrd="2" destOrd="0" parTransId="{5D61F3ED-B361-4CFC-A83B-45B26AA60152}" sibTransId="{E2EB457E-8025-4FC3-9FBF-BA32C884B6D2}"/>
    <dgm:cxn modelId="{8CBC9997-4237-4FDF-87F9-8096EA424158}" srcId="{205160AD-2646-4E5B-A143-89FAE81BFB7D}" destId="{23B8B3B6-60E6-4376-AD6B-B21A8F36E8E0}" srcOrd="0" destOrd="0" parTransId="{6E6C1B1F-D305-4D5D-9EEF-14A033E1B845}" sibTransId="{66390CC2-F067-4350-A19E-115053116AB2}"/>
    <dgm:cxn modelId="{4D85EF98-40E4-4AD6-8FFF-47AA84673682}" srcId="{35AE3400-E60D-4499-AA03-90C05AE5E080}" destId="{69643E7B-978F-4AE6-8D32-60326F12C153}" srcOrd="0" destOrd="0" parTransId="{95EA4873-1E03-4F8C-BC26-2435EF901555}" sibTransId="{22D55630-FB1D-4056-84F5-3F5149299913}"/>
    <dgm:cxn modelId="{2126B49E-3205-4F21-8536-05807692D1FB}" type="presOf" srcId="{0BDCAA6D-3A3B-4F6E-BBDC-2731091EB816}" destId="{EA6EB926-C5A6-4935-9D46-6267A9FAFB81}" srcOrd="0" destOrd="0" presId="urn:microsoft.com/office/officeart/2005/8/layout/list1"/>
    <dgm:cxn modelId="{B2B5F8B4-B127-42B7-9AFA-9A5EC7FBA68B}" type="presOf" srcId="{35AE3400-E60D-4499-AA03-90C05AE5E080}" destId="{56A478B5-E1D5-4B8D-9988-8ABA72240B84}" srcOrd="1" destOrd="0" presId="urn:microsoft.com/office/officeart/2005/8/layout/list1"/>
    <dgm:cxn modelId="{0EAF54B9-F13C-4DD3-8589-B6F24E5A34A0}" type="presOf" srcId="{A8A6AF68-3EE6-4FB9-A3F8-05A45CC1102F}" destId="{22BAE65A-AACB-418C-A1AB-767760EEC7A8}" srcOrd="0" destOrd="1" presId="urn:microsoft.com/office/officeart/2005/8/layout/list1"/>
    <dgm:cxn modelId="{79B42CF7-DEE6-469A-B7D5-1D99FC0338F7}" type="presOf" srcId="{23B8B3B6-60E6-4376-AD6B-B21A8F36E8E0}" destId="{C1339A99-6F51-417A-865B-8A3CE230F4E7}" srcOrd="0" destOrd="0" presId="urn:microsoft.com/office/officeart/2005/8/layout/list1"/>
    <dgm:cxn modelId="{DF35F4F9-B7DD-49D3-B0AE-6C4E9302AA1E}" type="presOf" srcId="{E5BDD507-397D-44D2-AD8A-FCD39E24129A}" destId="{C1339A99-6F51-417A-865B-8A3CE230F4E7}" srcOrd="0" destOrd="1" presId="urn:microsoft.com/office/officeart/2005/8/layout/list1"/>
    <dgm:cxn modelId="{6DAB16FF-2D66-48C1-AAE4-7E71083D032A}" srcId="{0BDCAA6D-3A3B-4F6E-BBDC-2731091EB816}" destId="{205160AD-2646-4E5B-A143-89FAE81BFB7D}" srcOrd="1" destOrd="0" parTransId="{729EED48-35A9-4131-AAD9-0989987E9A8B}" sibTransId="{2A36B476-8327-4B8B-ACD2-42E2261495BB}"/>
    <dgm:cxn modelId="{DB8B7047-0355-48B0-B07E-94FE8B3FBDD5}" type="presParOf" srcId="{EA6EB926-C5A6-4935-9D46-6267A9FAFB81}" destId="{250622AF-9B70-4A63-B502-9721B5A3750B}" srcOrd="0" destOrd="0" presId="urn:microsoft.com/office/officeart/2005/8/layout/list1"/>
    <dgm:cxn modelId="{8ACEE045-569E-4F27-985F-69C2F1649CCA}" type="presParOf" srcId="{250622AF-9B70-4A63-B502-9721B5A3750B}" destId="{9E8EAE09-C75F-4137-A3B0-5D383A1B13D0}" srcOrd="0" destOrd="0" presId="urn:microsoft.com/office/officeart/2005/8/layout/list1"/>
    <dgm:cxn modelId="{828906F3-CED5-4F94-85EF-E78B0781241F}" type="presParOf" srcId="{250622AF-9B70-4A63-B502-9721B5A3750B}" destId="{56A478B5-E1D5-4B8D-9988-8ABA72240B84}" srcOrd="1" destOrd="0" presId="urn:microsoft.com/office/officeart/2005/8/layout/list1"/>
    <dgm:cxn modelId="{2AF34D6A-F84E-4E8A-8BA5-5DF6DE17A0F3}" type="presParOf" srcId="{EA6EB926-C5A6-4935-9D46-6267A9FAFB81}" destId="{28B34496-0012-49D9-BB39-A29AC2FD40D7}" srcOrd="1" destOrd="0" presId="urn:microsoft.com/office/officeart/2005/8/layout/list1"/>
    <dgm:cxn modelId="{4FDA22B2-4070-4E71-88CB-8824F1D77D76}" type="presParOf" srcId="{EA6EB926-C5A6-4935-9D46-6267A9FAFB81}" destId="{22BAE65A-AACB-418C-A1AB-767760EEC7A8}" srcOrd="2" destOrd="0" presId="urn:microsoft.com/office/officeart/2005/8/layout/list1"/>
    <dgm:cxn modelId="{BDE1D72C-0209-4D72-BE99-3312D620ABD7}" type="presParOf" srcId="{EA6EB926-C5A6-4935-9D46-6267A9FAFB81}" destId="{C79E4737-7CC9-4403-8772-D166A19AC752}" srcOrd="3" destOrd="0" presId="urn:microsoft.com/office/officeart/2005/8/layout/list1"/>
    <dgm:cxn modelId="{F86B5846-F6A2-4834-B0E0-66C08B010610}" type="presParOf" srcId="{EA6EB926-C5A6-4935-9D46-6267A9FAFB81}" destId="{00C22508-8CE1-40F4-AA02-A9BFD092E7A4}" srcOrd="4" destOrd="0" presId="urn:microsoft.com/office/officeart/2005/8/layout/list1"/>
    <dgm:cxn modelId="{751AFB9A-C1F2-4BE6-AE3B-219A467220ED}" type="presParOf" srcId="{00C22508-8CE1-40F4-AA02-A9BFD092E7A4}" destId="{65FADF7C-2A89-4568-8E56-064202A05F94}" srcOrd="0" destOrd="0" presId="urn:microsoft.com/office/officeart/2005/8/layout/list1"/>
    <dgm:cxn modelId="{EC3FA4D0-6C31-4D53-82F6-0110D7E07FBE}" type="presParOf" srcId="{00C22508-8CE1-40F4-AA02-A9BFD092E7A4}" destId="{774E7C0B-92A3-4582-8423-5AB42BD04586}" srcOrd="1" destOrd="0" presId="urn:microsoft.com/office/officeart/2005/8/layout/list1"/>
    <dgm:cxn modelId="{F9251E42-51D7-428B-B9E3-5B908BEED86B}" type="presParOf" srcId="{EA6EB926-C5A6-4935-9D46-6267A9FAFB81}" destId="{1CD57357-1D9E-4769-9C6C-4FF8A9450F16}" srcOrd="5" destOrd="0" presId="urn:microsoft.com/office/officeart/2005/8/layout/list1"/>
    <dgm:cxn modelId="{8924FA92-908D-4AD5-BE8D-89CB8C931FE0}" type="presParOf" srcId="{EA6EB926-C5A6-4935-9D46-6267A9FAFB81}" destId="{C1339A99-6F51-417A-865B-8A3CE230F4E7}"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BD1A44-01A8-48E0-BFB5-5C325F3C9685}" type="doc">
      <dgm:prSet loTypeId="urn:microsoft.com/office/officeart/2005/8/layout/equation1" loCatId="process" qsTypeId="urn:microsoft.com/office/officeart/2005/8/quickstyle/simple3" qsCatId="simple" csTypeId="urn:microsoft.com/office/officeart/2005/8/colors/accent3_2" csCatId="accent3" phldr="1"/>
      <dgm:spPr/>
    </dgm:pt>
    <dgm:pt modelId="{3B716264-A6A3-4230-9D63-F7C920FD9E4D}">
      <dgm:prSet phldrT="[Text]" custT="1"/>
      <dgm:spPr/>
      <dgm:t>
        <a:bodyPr/>
        <a:lstStyle/>
        <a:p>
          <a:r>
            <a:rPr lang="en-US" sz="2400" b="1" dirty="0"/>
            <a:t>Expenses</a:t>
          </a:r>
        </a:p>
      </dgm:t>
    </dgm:pt>
    <dgm:pt modelId="{EED0431F-7FCF-48FE-9F81-42ACCAFFB0A9}" type="parTrans" cxnId="{C6E9BE60-9D8B-4714-802C-BAE7F557BDBA}">
      <dgm:prSet/>
      <dgm:spPr/>
      <dgm:t>
        <a:bodyPr/>
        <a:lstStyle/>
        <a:p>
          <a:endParaRPr lang="en-US"/>
        </a:p>
      </dgm:t>
    </dgm:pt>
    <dgm:pt modelId="{4349C3F2-E8B4-4C93-89FE-A00E3FB7EFC6}" type="sibTrans" cxnId="{C6E9BE60-9D8B-4714-802C-BAE7F557BDBA}">
      <dgm:prSet/>
      <dgm:spPr/>
      <dgm:t>
        <a:bodyPr/>
        <a:lstStyle/>
        <a:p>
          <a:endParaRPr lang="en-US" dirty="0"/>
        </a:p>
      </dgm:t>
    </dgm:pt>
    <dgm:pt modelId="{1437AB97-3197-4A4E-951F-5EEE5B339A24}">
      <dgm:prSet phldrT="[Text]" custT="1"/>
      <dgm:spPr/>
      <dgm:t>
        <a:bodyPr/>
        <a:lstStyle/>
        <a:p>
          <a:r>
            <a:rPr lang="en-US" sz="2400" b="1" dirty="0"/>
            <a:t>Benefits</a:t>
          </a:r>
        </a:p>
      </dgm:t>
    </dgm:pt>
    <dgm:pt modelId="{0CCCC975-5C06-413E-A1BC-CBEEDD9F86E6}" type="parTrans" cxnId="{7BE110B1-C564-4E34-BD10-B18B73FCD26F}">
      <dgm:prSet/>
      <dgm:spPr/>
      <dgm:t>
        <a:bodyPr/>
        <a:lstStyle/>
        <a:p>
          <a:endParaRPr lang="en-US"/>
        </a:p>
      </dgm:t>
    </dgm:pt>
    <dgm:pt modelId="{E29DDB62-FE72-4873-B6E1-2BD8683D8D41}" type="sibTrans" cxnId="{7BE110B1-C564-4E34-BD10-B18B73FCD26F}">
      <dgm:prSet/>
      <dgm:spPr/>
      <dgm:t>
        <a:bodyPr/>
        <a:lstStyle/>
        <a:p>
          <a:endParaRPr lang="en-US" dirty="0"/>
        </a:p>
      </dgm:t>
    </dgm:pt>
    <dgm:pt modelId="{CE9D9999-C625-4101-9DBB-D3FAB1176221}">
      <dgm:prSet phldrT="[Text]" custT="1"/>
      <dgm:spPr/>
      <dgm:t>
        <a:bodyPr/>
        <a:lstStyle/>
        <a:p>
          <a:r>
            <a:rPr lang="en-US" sz="2400" b="1" dirty="0"/>
            <a:t>Investment Income	</a:t>
          </a:r>
        </a:p>
      </dgm:t>
    </dgm:pt>
    <dgm:pt modelId="{10CEC2E3-0033-4FB4-B7EE-4F8065C391AD}" type="parTrans" cxnId="{D4D8FAF2-6FF8-4E2F-8D51-AA477BB6A08F}">
      <dgm:prSet/>
      <dgm:spPr/>
      <dgm:t>
        <a:bodyPr/>
        <a:lstStyle/>
        <a:p>
          <a:endParaRPr lang="en-US"/>
        </a:p>
      </dgm:t>
    </dgm:pt>
    <dgm:pt modelId="{89552559-A37F-4838-BE73-F24174C5EA7B}" type="sibTrans" cxnId="{D4D8FAF2-6FF8-4E2F-8D51-AA477BB6A08F}">
      <dgm:prSet/>
      <dgm:spPr/>
      <dgm:t>
        <a:bodyPr/>
        <a:lstStyle/>
        <a:p>
          <a:endParaRPr lang="en-US" dirty="0"/>
        </a:p>
      </dgm:t>
    </dgm:pt>
    <dgm:pt modelId="{FCCF4343-EAA3-4B8B-8775-592E3115E0B0}">
      <dgm:prSet custT="1"/>
      <dgm:spPr/>
      <dgm:t>
        <a:bodyPr/>
        <a:lstStyle/>
        <a:p>
          <a:r>
            <a:rPr lang="en-US" sz="2400" b="1" dirty="0"/>
            <a:t>Contributions</a:t>
          </a:r>
        </a:p>
      </dgm:t>
    </dgm:pt>
    <dgm:pt modelId="{D9422732-F63C-4D4D-8B61-B69DBFD17A71}" type="parTrans" cxnId="{2729D83D-54BD-452E-A3AB-23ECAAD6895E}">
      <dgm:prSet/>
      <dgm:spPr/>
      <dgm:t>
        <a:bodyPr/>
        <a:lstStyle/>
        <a:p>
          <a:endParaRPr lang="en-US"/>
        </a:p>
      </dgm:t>
    </dgm:pt>
    <dgm:pt modelId="{D16AF677-6282-4108-977B-8A7E89201DED}" type="sibTrans" cxnId="{2729D83D-54BD-452E-A3AB-23ECAAD6895E}">
      <dgm:prSet/>
      <dgm:spPr/>
      <dgm:t>
        <a:bodyPr/>
        <a:lstStyle/>
        <a:p>
          <a:endParaRPr lang="en-US"/>
        </a:p>
      </dgm:t>
    </dgm:pt>
    <dgm:pt modelId="{DCDD74A4-8781-4EA9-8B36-323062EE49C4}" type="pres">
      <dgm:prSet presAssocID="{1EBD1A44-01A8-48E0-BFB5-5C325F3C9685}" presName="linearFlow" presStyleCnt="0">
        <dgm:presLayoutVars>
          <dgm:dir val="rev"/>
          <dgm:resizeHandles val="exact"/>
        </dgm:presLayoutVars>
      </dgm:prSet>
      <dgm:spPr/>
    </dgm:pt>
    <dgm:pt modelId="{198CB091-231C-49D5-A610-A099352A0154}" type="pres">
      <dgm:prSet presAssocID="{3B716264-A6A3-4230-9D63-F7C920FD9E4D}" presName="node" presStyleLbl="node1" presStyleIdx="0" presStyleCnt="4" custScaleX="117743" custScaleY="55827">
        <dgm:presLayoutVars>
          <dgm:bulletEnabled val="1"/>
        </dgm:presLayoutVars>
      </dgm:prSet>
      <dgm:spPr>
        <a:prstGeom prst="roundRect">
          <a:avLst/>
        </a:prstGeom>
      </dgm:spPr>
    </dgm:pt>
    <dgm:pt modelId="{EE55DB4B-EDEB-49C1-864A-72B35B23943A}" type="pres">
      <dgm:prSet presAssocID="{4349C3F2-E8B4-4C93-89FE-A00E3FB7EFC6}" presName="spacerL" presStyleCnt="0"/>
      <dgm:spPr/>
    </dgm:pt>
    <dgm:pt modelId="{7E779473-BC7E-4D03-A09F-D4327B61DCCD}" type="pres">
      <dgm:prSet presAssocID="{4349C3F2-E8B4-4C93-89FE-A00E3FB7EFC6}" presName="sibTrans" presStyleLbl="sibTrans2D1" presStyleIdx="0" presStyleCnt="3"/>
      <dgm:spPr/>
    </dgm:pt>
    <dgm:pt modelId="{0CAC7FE3-D994-4DE1-900C-248B15B72D3E}" type="pres">
      <dgm:prSet presAssocID="{4349C3F2-E8B4-4C93-89FE-A00E3FB7EFC6}" presName="spacerR" presStyleCnt="0"/>
      <dgm:spPr/>
    </dgm:pt>
    <dgm:pt modelId="{549A1F2B-1449-4334-9479-3D5F90E70CB4}" type="pres">
      <dgm:prSet presAssocID="{1437AB97-3197-4A4E-951F-5EEE5B339A24}" presName="node" presStyleLbl="node1" presStyleIdx="1" presStyleCnt="4" custScaleX="117743" custScaleY="55827">
        <dgm:presLayoutVars>
          <dgm:bulletEnabled val="1"/>
        </dgm:presLayoutVars>
      </dgm:prSet>
      <dgm:spPr>
        <a:prstGeom prst="roundRect">
          <a:avLst/>
        </a:prstGeom>
      </dgm:spPr>
    </dgm:pt>
    <dgm:pt modelId="{214B4656-FF00-4D13-8E80-F06223B9FF58}" type="pres">
      <dgm:prSet presAssocID="{E29DDB62-FE72-4873-B6E1-2BD8683D8D41}" presName="spacerL" presStyleCnt="0"/>
      <dgm:spPr/>
    </dgm:pt>
    <dgm:pt modelId="{876A5736-61BD-4A07-9C0D-44F956EAA8D6}" type="pres">
      <dgm:prSet presAssocID="{E29DDB62-FE72-4873-B6E1-2BD8683D8D41}" presName="sibTrans" presStyleLbl="sibTrans2D1" presStyleIdx="1" presStyleCnt="3" custScaleX="94476" custScaleY="94914" custLinFactX="-278036" custLinFactNeighborX="-300000" custLinFactNeighborY="6979"/>
      <dgm:spPr/>
    </dgm:pt>
    <dgm:pt modelId="{626F1E24-5C15-4B1D-871B-3565DF39AAD8}" type="pres">
      <dgm:prSet presAssocID="{E29DDB62-FE72-4873-B6E1-2BD8683D8D41}" presName="spacerR" presStyleCnt="0"/>
      <dgm:spPr/>
    </dgm:pt>
    <dgm:pt modelId="{77602EA2-98BE-40AB-9841-129297187950}" type="pres">
      <dgm:prSet presAssocID="{CE9D9999-C625-4101-9DBB-D3FAB1176221}" presName="node" presStyleLbl="node1" presStyleIdx="2" presStyleCnt="4" custScaleX="111653" custScaleY="54796">
        <dgm:presLayoutVars>
          <dgm:bulletEnabled val="1"/>
        </dgm:presLayoutVars>
      </dgm:prSet>
      <dgm:spPr>
        <a:prstGeom prst="roundRect">
          <a:avLst/>
        </a:prstGeom>
      </dgm:spPr>
    </dgm:pt>
    <dgm:pt modelId="{F38E418F-1F1C-45AE-A84D-FEB0BD5DE718}" type="pres">
      <dgm:prSet presAssocID="{89552559-A37F-4838-BE73-F24174C5EA7B}" presName="spacerL" presStyleCnt="0"/>
      <dgm:spPr/>
    </dgm:pt>
    <dgm:pt modelId="{D4B8B295-54C2-4A68-99F3-9A33A78A6366}" type="pres">
      <dgm:prSet presAssocID="{89552559-A37F-4838-BE73-F24174C5EA7B}" presName="sibTrans" presStyleLbl="sibTrans2D1" presStyleIdx="2" presStyleCnt="3" custLinFactX="278479" custLinFactNeighborX="300000" custLinFactNeighborY="4436"/>
      <dgm:spPr/>
    </dgm:pt>
    <dgm:pt modelId="{539FFF92-E02D-48E6-85C1-7F20A19726EF}" type="pres">
      <dgm:prSet presAssocID="{89552559-A37F-4838-BE73-F24174C5EA7B}" presName="spacerR" presStyleCnt="0"/>
      <dgm:spPr/>
    </dgm:pt>
    <dgm:pt modelId="{829748BC-1A6B-4E95-91BB-A1185ECB5154}" type="pres">
      <dgm:prSet presAssocID="{FCCF4343-EAA3-4B8B-8775-592E3115E0B0}" presName="node" presStyleLbl="node1" presStyleIdx="3" presStyleCnt="4" custScaleX="124522" custScaleY="55000">
        <dgm:presLayoutVars>
          <dgm:bulletEnabled val="1"/>
        </dgm:presLayoutVars>
      </dgm:prSet>
      <dgm:spPr>
        <a:prstGeom prst="roundRect">
          <a:avLst/>
        </a:prstGeom>
      </dgm:spPr>
    </dgm:pt>
  </dgm:ptLst>
  <dgm:cxnLst>
    <dgm:cxn modelId="{14776517-FBBC-46B2-9B50-BD8212D3343A}" type="presOf" srcId="{1EBD1A44-01A8-48E0-BFB5-5C325F3C9685}" destId="{DCDD74A4-8781-4EA9-8B36-323062EE49C4}" srcOrd="0" destOrd="0" presId="urn:microsoft.com/office/officeart/2005/8/layout/equation1"/>
    <dgm:cxn modelId="{B7E6CB24-3585-4FE6-839D-46A2F6D0A549}" type="presOf" srcId="{3B716264-A6A3-4230-9D63-F7C920FD9E4D}" destId="{198CB091-231C-49D5-A610-A099352A0154}" srcOrd="0" destOrd="0" presId="urn:microsoft.com/office/officeart/2005/8/layout/equation1"/>
    <dgm:cxn modelId="{2729D83D-54BD-452E-A3AB-23ECAAD6895E}" srcId="{1EBD1A44-01A8-48E0-BFB5-5C325F3C9685}" destId="{FCCF4343-EAA3-4B8B-8775-592E3115E0B0}" srcOrd="3" destOrd="0" parTransId="{D9422732-F63C-4D4D-8B61-B69DBFD17A71}" sibTransId="{D16AF677-6282-4108-977B-8A7E89201DED}"/>
    <dgm:cxn modelId="{30ABE940-3676-4B3E-80FF-5FDAAD4E8A22}" type="presOf" srcId="{1437AB97-3197-4A4E-951F-5EEE5B339A24}" destId="{549A1F2B-1449-4334-9479-3D5F90E70CB4}" srcOrd="0" destOrd="0" presId="urn:microsoft.com/office/officeart/2005/8/layout/equation1"/>
    <dgm:cxn modelId="{C6E9BE60-9D8B-4714-802C-BAE7F557BDBA}" srcId="{1EBD1A44-01A8-48E0-BFB5-5C325F3C9685}" destId="{3B716264-A6A3-4230-9D63-F7C920FD9E4D}" srcOrd="0" destOrd="0" parTransId="{EED0431F-7FCF-48FE-9F81-42ACCAFFB0A9}" sibTransId="{4349C3F2-E8B4-4C93-89FE-A00E3FB7EFC6}"/>
    <dgm:cxn modelId="{702EA07E-3C5C-4731-9912-B054CB7DC90A}" type="presOf" srcId="{FCCF4343-EAA3-4B8B-8775-592E3115E0B0}" destId="{829748BC-1A6B-4E95-91BB-A1185ECB5154}" srcOrd="0" destOrd="0" presId="urn:microsoft.com/office/officeart/2005/8/layout/equation1"/>
    <dgm:cxn modelId="{0061739A-4C37-4C25-963D-059A719C6036}" type="presOf" srcId="{4349C3F2-E8B4-4C93-89FE-A00E3FB7EFC6}" destId="{7E779473-BC7E-4D03-A09F-D4327B61DCCD}" srcOrd="0" destOrd="0" presId="urn:microsoft.com/office/officeart/2005/8/layout/equation1"/>
    <dgm:cxn modelId="{433FFAA5-2BD2-48EB-99C3-3DD824650636}" type="presOf" srcId="{89552559-A37F-4838-BE73-F24174C5EA7B}" destId="{D4B8B295-54C2-4A68-99F3-9A33A78A6366}" srcOrd="0" destOrd="0" presId="urn:microsoft.com/office/officeart/2005/8/layout/equation1"/>
    <dgm:cxn modelId="{203505AF-9580-4C63-AA05-C4AC3306A1AF}" type="presOf" srcId="{E29DDB62-FE72-4873-B6E1-2BD8683D8D41}" destId="{876A5736-61BD-4A07-9C0D-44F956EAA8D6}" srcOrd="0" destOrd="0" presId="urn:microsoft.com/office/officeart/2005/8/layout/equation1"/>
    <dgm:cxn modelId="{7BE110B1-C564-4E34-BD10-B18B73FCD26F}" srcId="{1EBD1A44-01A8-48E0-BFB5-5C325F3C9685}" destId="{1437AB97-3197-4A4E-951F-5EEE5B339A24}" srcOrd="1" destOrd="0" parTransId="{0CCCC975-5C06-413E-A1BC-CBEEDD9F86E6}" sibTransId="{E29DDB62-FE72-4873-B6E1-2BD8683D8D41}"/>
    <dgm:cxn modelId="{8FC869BA-CC48-44FB-8BFF-57154D02F812}" type="presOf" srcId="{CE9D9999-C625-4101-9DBB-D3FAB1176221}" destId="{77602EA2-98BE-40AB-9841-129297187950}" srcOrd="0" destOrd="0" presId="urn:microsoft.com/office/officeart/2005/8/layout/equation1"/>
    <dgm:cxn modelId="{D4D8FAF2-6FF8-4E2F-8D51-AA477BB6A08F}" srcId="{1EBD1A44-01A8-48E0-BFB5-5C325F3C9685}" destId="{CE9D9999-C625-4101-9DBB-D3FAB1176221}" srcOrd="2" destOrd="0" parTransId="{10CEC2E3-0033-4FB4-B7EE-4F8065C391AD}" sibTransId="{89552559-A37F-4838-BE73-F24174C5EA7B}"/>
    <dgm:cxn modelId="{E2819D82-7DAB-4766-BBCD-D91741758CD7}" type="presParOf" srcId="{DCDD74A4-8781-4EA9-8B36-323062EE49C4}" destId="{198CB091-231C-49D5-A610-A099352A0154}" srcOrd="0" destOrd="0" presId="urn:microsoft.com/office/officeart/2005/8/layout/equation1"/>
    <dgm:cxn modelId="{AED90288-801D-4F45-AE94-0388E059B3C7}" type="presParOf" srcId="{DCDD74A4-8781-4EA9-8B36-323062EE49C4}" destId="{EE55DB4B-EDEB-49C1-864A-72B35B23943A}" srcOrd="1" destOrd="0" presId="urn:microsoft.com/office/officeart/2005/8/layout/equation1"/>
    <dgm:cxn modelId="{39A33F2F-A740-4530-9830-96A58A7CCC22}" type="presParOf" srcId="{DCDD74A4-8781-4EA9-8B36-323062EE49C4}" destId="{7E779473-BC7E-4D03-A09F-D4327B61DCCD}" srcOrd="2" destOrd="0" presId="urn:microsoft.com/office/officeart/2005/8/layout/equation1"/>
    <dgm:cxn modelId="{17003440-7D45-4E84-A3B0-7EB1C2747725}" type="presParOf" srcId="{DCDD74A4-8781-4EA9-8B36-323062EE49C4}" destId="{0CAC7FE3-D994-4DE1-900C-248B15B72D3E}" srcOrd="3" destOrd="0" presId="urn:microsoft.com/office/officeart/2005/8/layout/equation1"/>
    <dgm:cxn modelId="{B5CA0D93-9ECE-4E96-875B-D9BC6EFFCCE5}" type="presParOf" srcId="{DCDD74A4-8781-4EA9-8B36-323062EE49C4}" destId="{549A1F2B-1449-4334-9479-3D5F90E70CB4}" srcOrd="4" destOrd="0" presId="urn:microsoft.com/office/officeart/2005/8/layout/equation1"/>
    <dgm:cxn modelId="{0ACC97E2-0887-405C-804F-372C1E751EB4}" type="presParOf" srcId="{DCDD74A4-8781-4EA9-8B36-323062EE49C4}" destId="{214B4656-FF00-4D13-8E80-F06223B9FF58}" srcOrd="5" destOrd="0" presId="urn:microsoft.com/office/officeart/2005/8/layout/equation1"/>
    <dgm:cxn modelId="{4B3AE387-F101-4C29-A9F8-E8DE8D53E36F}" type="presParOf" srcId="{DCDD74A4-8781-4EA9-8B36-323062EE49C4}" destId="{876A5736-61BD-4A07-9C0D-44F956EAA8D6}" srcOrd="6" destOrd="0" presId="urn:microsoft.com/office/officeart/2005/8/layout/equation1"/>
    <dgm:cxn modelId="{295C5561-B484-4FCD-8912-9BB67577F1A3}" type="presParOf" srcId="{DCDD74A4-8781-4EA9-8B36-323062EE49C4}" destId="{626F1E24-5C15-4B1D-871B-3565DF39AAD8}" srcOrd="7" destOrd="0" presId="urn:microsoft.com/office/officeart/2005/8/layout/equation1"/>
    <dgm:cxn modelId="{B39FEE5B-3EF5-4687-9CA4-3D6C0A87E6E7}" type="presParOf" srcId="{DCDD74A4-8781-4EA9-8B36-323062EE49C4}" destId="{77602EA2-98BE-40AB-9841-129297187950}" srcOrd="8" destOrd="0" presId="urn:microsoft.com/office/officeart/2005/8/layout/equation1"/>
    <dgm:cxn modelId="{D1FB19BD-5847-46BD-8BF0-8DE2400F8FF5}" type="presParOf" srcId="{DCDD74A4-8781-4EA9-8B36-323062EE49C4}" destId="{F38E418F-1F1C-45AE-A84D-FEB0BD5DE718}" srcOrd="9" destOrd="0" presId="urn:microsoft.com/office/officeart/2005/8/layout/equation1"/>
    <dgm:cxn modelId="{E96F43BD-3C68-4DAF-8B46-19E599B7B9E5}" type="presParOf" srcId="{DCDD74A4-8781-4EA9-8B36-323062EE49C4}" destId="{D4B8B295-54C2-4A68-99F3-9A33A78A6366}" srcOrd="10" destOrd="0" presId="urn:microsoft.com/office/officeart/2005/8/layout/equation1"/>
    <dgm:cxn modelId="{C3027505-9E3C-488F-8557-62F9085238C7}" type="presParOf" srcId="{DCDD74A4-8781-4EA9-8B36-323062EE49C4}" destId="{539FFF92-E02D-48E6-85C1-7F20A19726EF}" srcOrd="11" destOrd="0" presId="urn:microsoft.com/office/officeart/2005/8/layout/equation1"/>
    <dgm:cxn modelId="{089AEED4-145D-4A8E-BFCE-9A908BDF0CF1}" type="presParOf" srcId="{DCDD74A4-8781-4EA9-8B36-323062EE49C4}" destId="{829748BC-1A6B-4E95-91BB-A1185ECB5154}"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417A539-FD06-4CB9-83E6-D264522AD12E}" type="doc">
      <dgm:prSet loTypeId="urn:microsoft.com/office/officeart/2005/8/layout/equation1" loCatId="process" qsTypeId="urn:microsoft.com/office/officeart/2005/8/quickstyle/simple2" qsCatId="simple" csTypeId="urn:microsoft.com/office/officeart/2005/8/colors/accent1_2" csCatId="accent1" phldr="1"/>
      <dgm:spPr/>
    </dgm:pt>
    <dgm:pt modelId="{FFA968FC-0005-42C7-932B-92CC98C99204}">
      <dgm:prSet phldrT="[Text]" custT="1"/>
      <dgm:spPr>
        <a:solidFill>
          <a:schemeClr val="accent6">
            <a:lumMod val="40000"/>
            <a:lumOff val="60000"/>
          </a:schemeClr>
        </a:solidFill>
      </dgm:spPr>
      <dgm:t>
        <a:bodyPr/>
        <a:lstStyle/>
        <a:p>
          <a:pPr>
            <a:lnSpc>
              <a:spcPct val="100000"/>
            </a:lnSpc>
            <a:spcAft>
              <a:spcPts val="0"/>
            </a:spcAft>
          </a:pPr>
          <a:r>
            <a:rPr lang="en-US" sz="2000" b="1" dirty="0">
              <a:solidFill>
                <a:schemeClr val="tx1"/>
              </a:solidFill>
              <a:latin typeface="Candara" panose="020E0502030303020204" pitchFamily="34" charset="0"/>
            </a:rPr>
            <a:t>Employer</a:t>
          </a:r>
        </a:p>
        <a:p>
          <a:pPr>
            <a:lnSpc>
              <a:spcPct val="100000"/>
            </a:lnSpc>
            <a:spcAft>
              <a:spcPts val="0"/>
            </a:spcAft>
          </a:pPr>
          <a:r>
            <a:rPr lang="en-US" sz="2000" b="1" dirty="0">
              <a:solidFill>
                <a:schemeClr val="tx1"/>
              </a:solidFill>
              <a:latin typeface="Candara" panose="020E0502030303020204" pitchFamily="34" charset="0"/>
            </a:rPr>
            <a:t>Portion of  Normal </a:t>
          </a:r>
          <a:br>
            <a:rPr lang="en-US" sz="2000" b="1" dirty="0">
              <a:solidFill>
                <a:schemeClr val="tx1"/>
              </a:solidFill>
              <a:latin typeface="Candara" panose="020E0502030303020204" pitchFamily="34" charset="0"/>
            </a:rPr>
          </a:br>
          <a:r>
            <a:rPr lang="en-US" sz="2000" b="1" dirty="0">
              <a:solidFill>
                <a:schemeClr val="tx1"/>
              </a:solidFill>
              <a:latin typeface="Candara" panose="020E0502030303020204" pitchFamily="34" charset="0"/>
            </a:rPr>
            <a:t>Cost</a:t>
          </a:r>
        </a:p>
      </dgm:t>
    </dgm:pt>
    <dgm:pt modelId="{F5773FF0-84DD-4B92-9B63-5481B50E6601}" type="parTrans" cxnId="{23E93CC7-F452-45EF-B779-4D192BB66B62}">
      <dgm:prSet/>
      <dgm:spPr/>
      <dgm:t>
        <a:bodyPr/>
        <a:lstStyle/>
        <a:p>
          <a:endParaRPr lang="en-US">
            <a:latin typeface="Candara" panose="020E0502030303020204" pitchFamily="34" charset="0"/>
          </a:endParaRPr>
        </a:p>
      </dgm:t>
    </dgm:pt>
    <dgm:pt modelId="{5A2665A8-A308-4969-81BE-EE34389E71C1}" type="sibTrans" cxnId="{23E93CC7-F452-45EF-B779-4D192BB66B62}">
      <dgm:prSet/>
      <dgm:spPr>
        <a:solidFill>
          <a:schemeClr val="accent6">
            <a:lumMod val="60000"/>
            <a:lumOff val="40000"/>
          </a:schemeClr>
        </a:solidFill>
      </dgm:spPr>
      <dgm:t>
        <a:bodyPr/>
        <a:lstStyle/>
        <a:p>
          <a:endParaRPr lang="en-US" dirty="0">
            <a:latin typeface="Candara" panose="020E0502030303020204" pitchFamily="34" charset="0"/>
          </a:endParaRPr>
        </a:p>
      </dgm:t>
    </dgm:pt>
    <dgm:pt modelId="{133230D7-AC2E-45C7-91F9-57FF0C6D6141}">
      <dgm:prSet phldrT="[Text]" custT="1"/>
      <dgm:spPr>
        <a:solidFill>
          <a:schemeClr val="accent6">
            <a:lumMod val="40000"/>
            <a:lumOff val="60000"/>
          </a:schemeClr>
        </a:solidFill>
        <a:ln w="25400">
          <a:solidFill>
            <a:schemeClr val="tx1"/>
          </a:solidFill>
        </a:ln>
      </dgm:spPr>
      <dgm:t>
        <a:bodyPr/>
        <a:lstStyle/>
        <a:p>
          <a:r>
            <a:rPr lang="en-US" sz="2100" b="1" dirty="0">
              <a:solidFill>
                <a:schemeClr val="tx1"/>
              </a:solidFill>
              <a:latin typeface="Candara" panose="020E0502030303020204" pitchFamily="34" charset="0"/>
            </a:rPr>
            <a:t>Total Employer Rate</a:t>
          </a:r>
        </a:p>
      </dgm:t>
    </dgm:pt>
    <dgm:pt modelId="{7B3CFECA-A310-48B4-9ADB-EB9D992A1A12}" type="parTrans" cxnId="{1C496972-7E15-442D-8CB4-10CFB1C3A82C}">
      <dgm:prSet/>
      <dgm:spPr/>
      <dgm:t>
        <a:bodyPr/>
        <a:lstStyle/>
        <a:p>
          <a:endParaRPr lang="en-US">
            <a:latin typeface="Candara" panose="020E0502030303020204" pitchFamily="34" charset="0"/>
          </a:endParaRPr>
        </a:p>
      </dgm:t>
    </dgm:pt>
    <dgm:pt modelId="{8D10ACDE-6EE0-4CD1-A0BE-D2CFAE4A862C}" type="sibTrans" cxnId="{1C496972-7E15-442D-8CB4-10CFB1C3A82C}">
      <dgm:prSet/>
      <dgm:spPr/>
      <dgm:t>
        <a:bodyPr/>
        <a:lstStyle/>
        <a:p>
          <a:endParaRPr lang="en-US">
            <a:latin typeface="Candara" panose="020E0502030303020204" pitchFamily="34" charset="0"/>
          </a:endParaRPr>
        </a:p>
      </dgm:t>
    </dgm:pt>
    <dgm:pt modelId="{5CA17E67-F524-4881-A5A0-97A7FB87A7B2}">
      <dgm:prSet custT="1"/>
      <dgm:spPr>
        <a:solidFill>
          <a:schemeClr val="accent6">
            <a:lumMod val="40000"/>
            <a:lumOff val="60000"/>
          </a:schemeClr>
        </a:solidFill>
      </dgm:spPr>
      <dgm:t>
        <a:bodyPr/>
        <a:lstStyle/>
        <a:p>
          <a:r>
            <a:rPr lang="en-US" sz="2000" b="1" dirty="0">
              <a:solidFill>
                <a:schemeClr val="tx1"/>
              </a:solidFill>
              <a:latin typeface="Candara" panose="020E0502030303020204" pitchFamily="34" charset="0"/>
            </a:rPr>
            <a:t>Shared </a:t>
          </a:r>
          <a:br>
            <a:rPr lang="en-US" sz="2000" b="1" dirty="0">
              <a:solidFill>
                <a:schemeClr val="tx1"/>
              </a:solidFill>
              <a:latin typeface="Candara" panose="020E0502030303020204" pitchFamily="34" charset="0"/>
            </a:rPr>
          </a:br>
          <a:r>
            <a:rPr lang="en-US" sz="2000" b="1" dirty="0">
              <a:solidFill>
                <a:schemeClr val="tx1"/>
              </a:solidFill>
              <a:latin typeface="Candara" panose="020E0502030303020204" pitchFamily="34" charset="0"/>
            </a:rPr>
            <a:t>UAL Payment </a:t>
          </a:r>
          <a:endParaRPr lang="en-US" sz="1400" b="0" i="1" dirty="0">
            <a:solidFill>
              <a:schemeClr val="tx1"/>
            </a:solidFill>
          </a:endParaRPr>
        </a:p>
      </dgm:t>
    </dgm:pt>
    <dgm:pt modelId="{ABCD9DB8-A02B-40D7-8B76-88318D16B876}" type="parTrans" cxnId="{50D7E31A-D1FB-48FC-93AD-1FB03D1F16A2}">
      <dgm:prSet/>
      <dgm:spPr/>
      <dgm:t>
        <a:bodyPr/>
        <a:lstStyle/>
        <a:p>
          <a:endParaRPr lang="en-US"/>
        </a:p>
      </dgm:t>
    </dgm:pt>
    <dgm:pt modelId="{5F4A59CE-67B2-4210-90B1-4FB7D492DBEC}" type="sibTrans" cxnId="{50D7E31A-D1FB-48FC-93AD-1FB03D1F16A2}">
      <dgm:prSet/>
      <dgm:spPr>
        <a:solidFill>
          <a:schemeClr val="accent6">
            <a:lumMod val="60000"/>
            <a:lumOff val="40000"/>
          </a:schemeClr>
        </a:solidFill>
      </dgm:spPr>
      <dgm:t>
        <a:bodyPr/>
        <a:lstStyle/>
        <a:p>
          <a:endParaRPr lang="en-US" dirty="0"/>
        </a:p>
      </dgm:t>
    </dgm:pt>
    <dgm:pt modelId="{B084E006-B522-4296-9730-AD3D5EAE7133}">
      <dgm:prSet custT="1"/>
      <dgm:spPr>
        <a:solidFill>
          <a:schemeClr val="accent6">
            <a:lumMod val="40000"/>
            <a:lumOff val="60000"/>
          </a:schemeClr>
        </a:solidFill>
      </dgm:spPr>
      <dgm:t>
        <a:bodyPr/>
        <a:lstStyle/>
        <a:p>
          <a:r>
            <a:rPr lang="en-US" sz="2000" b="1" dirty="0">
              <a:solidFill>
                <a:schemeClr val="tx1"/>
              </a:solidFill>
            </a:rPr>
            <a:t>Admin Expense </a:t>
          </a:r>
          <a:r>
            <a:rPr lang="en-US" sz="1800" b="0" i="1" dirty="0">
              <a:solidFill>
                <a:schemeClr val="tx1"/>
              </a:solidFill>
            </a:rPr>
            <a:t>(non- investment</a:t>
          </a:r>
          <a:r>
            <a:rPr lang="en-US" sz="2000" b="0" i="1" dirty="0">
              <a:solidFill>
                <a:schemeClr val="tx1"/>
              </a:solidFill>
            </a:rPr>
            <a:t>)</a:t>
          </a:r>
          <a:endParaRPr lang="en-US" sz="2000" b="1" dirty="0">
            <a:solidFill>
              <a:schemeClr val="tx1"/>
            </a:solidFill>
            <a:latin typeface="Candara" panose="020E0502030303020204" pitchFamily="34" charset="0"/>
          </a:endParaRPr>
        </a:p>
      </dgm:t>
    </dgm:pt>
    <dgm:pt modelId="{270E5A4A-8A98-4471-9BD5-04BC4142C14D}" type="parTrans" cxnId="{391E5D54-FFA6-4871-95EB-42B1DDECBFF0}">
      <dgm:prSet/>
      <dgm:spPr/>
      <dgm:t>
        <a:bodyPr/>
        <a:lstStyle/>
        <a:p>
          <a:endParaRPr lang="en-US"/>
        </a:p>
      </dgm:t>
    </dgm:pt>
    <dgm:pt modelId="{4166561B-72F2-462C-A7EF-3424065450E3}" type="sibTrans" cxnId="{391E5D54-FFA6-4871-95EB-42B1DDECBFF0}">
      <dgm:prSet/>
      <dgm:spPr>
        <a:solidFill>
          <a:schemeClr val="accent6">
            <a:lumMod val="60000"/>
            <a:lumOff val="40000"/>
          </a:schemeClr>
        </a:solidFill>
      </dgm:spPr>
      <dgm:t>
        <a:bodyPr/>
        <a:lstStyle/>
        <a:p>
          <a:endParaRPr lang="en-US"/>
        </a:p>
      </dgm:t>
    </dgm:pt>
    <dgm:pt modelId="{9131DB6B-3B22-407F-B620-DD21BEE78B34}">
      <dgm:prSet custT="1"/>
      <dgm:spPr>
        <a:solidFill>
          <a:schemeClr val="accent6">
            <a:lumMod val="40000"/>
            <a:lumOff val="60000"/>
          </a:schemeClr>
        </a:solidFill>
      </dgm:spPr>
      <dgm:t>
        <a:bodyPr/>
        <a:lstStyle/>
        <a:p>
          <a:r>
            <a:rPr lang="en-US" sz="2000" b="1" dirty="0">
              <a:solidFill>
                <a:schemeClr val="tx1"/>
              </a:solidFill>
              <a:latin typeface="Candara" panose="020E0502030303020204" pitchFamily="34" charset="0"/>
            </a:rPr>
            <a:t>Account Funding Contribution Rate</a:t>
          </a:r>
        </a:p>
      </dgm:t>
    </dgm:pt>
    <dgm:pt modelId="{B0992FC7-AFF2-4F87-BBBF-503384BBF9E3}" type="parTrans" cxnId="{400B7404-8D52-4E10-BEA7-F15DE008ADB8}">
      <dgm:prSet/>
      <dgm:spPr/>
      <dgm:t>
        <a:bodyPr/>
        <a:lstStyle/>
        <a:p>
          <a:endParaRPr lang="en-US"/>
        </a:p>
      </dgm:t>
    </dgm:pt>
    <dgm:pt modelId="{A4BEC1F2-0AD6-4587-A11E-796356831E20}" type="sibTrans" cxnId="{400B7404-8D52-4E10-BEA7-F15DE008ADB8}">
      <dgm:prSet/>
      <dgm:spPr>
        <a:solidFill>
          <a:schemeClr val="accent6">
            <a:lumMod val="60000"/>
            <a:lumOff val="40000"/>
          </a:schemeClr>
        </a:solidFill>
      </dgm:spPr>
      <dgm:t>
        <a:bodyPr/>
        <a:lstStyle/>
        <a:p>
          <a:endParaRPr lang="en-US"/>
        </a:p>
      </dgm:t>
    </dgm:pt>
    <dgm:pt modelId="{97C086AB-90E5-4C4D-A9A0-81BFA49B2E2B}" type="pres">
      <dgm:prSet presAssocID="{6417A539-FD06-4CB9-83E6-D264522AD12E}" presName="linearFlow" presStyleCnt="0">
        <dgm:presLayoutVars>
          <dgm:dir/>
          <dgm:resizeHandles val="exact"/>
        </dgm:presLayoutVars>
      </dgm:prSet>
      <dgm:spPr/>
    </dgm:pt>
    <dgm:pt modelId="{940C2C89-A67C-467A-BC11-B126EFB7E0F3}" type="pres">
      <dgm:prSet presAssocID="{FFA968FC-0005-42C7-932B-92CC98C99204}" presName="node" presStyleLbl="node1" presStyleIdx="0" presStyleCnt="5" custScaleX="234762" custScaleY="205075">
        <dgm:presLayoutVars>
          <dgm:bulletEnabled val="1"/>
        </dgm:presLayoutVars>
      </dgm:prSet>
      <dgm:spPr/>
    </dgm:pt>
    <dgm:pt modelId="{1789C20C-75B5-4049-B236-9F013E203B2D}" type="pres">
      <dgm:prSet presAssocID="{5A2665A8-A308-4969-81BE-EE34389E71C1}" presName="spacerL" presStyleCnt="0"/>
      <dgm:spPr/>
    </dgm:pt>
    <dgm:pt modelId="{9B4E017E-AF20-4FFE-A974-936ECE41C3D2}" type="pres">
      <dgm:prSet presAssocID="{5A2665A8-A308-4969-81BE-EE34389E71C1}" presName="sibTrans" presStyleLbl="sibTrans2D1" presStyleIdx="0" presStyleCnt="4" custLinFactNeighborX="1354" custLinFactNeighborY="16874"/>
      <dgm:spPr/>
    </dgm:pt>
    <dgm:pt modelId="{779BDE24-5E2A-45C5-B328-5052BDD27ECF}" type="pres">
      <dgm:prSet presAssocID="{5A2665A8-A308-4969-81BE-EE34389E71C1}" presName="spacerR" presStyleCnt="0"/>
      <dgm:spPr/>
    </dgm:pt>
    <dgm:pt modelId="{EE471975-12F7-46CB-9E97-9E929EB424F1}" type="pres">
      <dgm:prSet presAssocID="{5CA17E67-F524-4881-A5A0-97A7FB87A7B2}" presName="node" presStyleLbl="node1" presStyleIdx="1" presStyleCnt="5" custScaleX="227340" custScaleY="191636">
        <dgm:presLayoutVars>
          <dgm:bulletEnabled val="1"/>
        </dgm:presLayoutVars>
      </dgm:prSet>
      <dgm:spPr/>
    </dgm:pt>
    <dgm:pt modelId="{62D39DCD-A4A6-459E-88F1-ED49FD714B03}" type="pres">
      <dgm:prSet presAssocID="{5F4A59CE-67B2-4210-90B1-4FB7D492DBEC}" presName="spacerL" presStyleCnt="0"/>
      <dgm:spPr/>
    </dgm:pt>
    <dgm:pt modelId="{05402EB9-137F-4197-98F0-71D3B9639105}" type="pres">
      <dgm:prSet presAssocID="{5F4A59CE-67B2-4210-90B1-4FB7D492DBEC}" presName="sibTrans" presStyleLbl="sibTrans2D1" presStyleIdx="1" presStyleCnt="4"/>
      <dgm:spPr>
        <a:prstGeom prst="mathPlus">
          <a:avLst/>
        </a:prstGeom>
      </dgm:spPr>
    </dgm:pt>
    <dgm:pt modelId="{C0ECDECF-E9E7-4EAB-A2B0-47A9AE41FCE8}" type="pres">
      <dgm:prSet presAssocID="{5F4A59CE-67B2-4210-90B1-4FB7D492DBEC}" presName="spacerR" presStyleCnt="0"/>
      <dgm:spPr/>
    </dgm:pt>
    <dgm:pt modelId="{50548310-5678-469D-BA9F-71FDCC56DD5B}" type="pres">
      <dgm:prSet presAssocID="{B084E006-B522-4296-9730-AD3D5EAE7133}" presName="node" presStyleLbl="node1" presStyleIdx="2" presStyleCnt="5" custScaleX="227767" custScaleY="193607">
        <dgm:presLayoutVars>
          <dgm:bulletEnabled val="1"/>
        </dgm:presLayoutVars>
      </dgm:prSet>
      <dgm:spPr>
        <a:prstGeom prst="flowChartConnector">
          <a:avLst/>
        </a:prstGeom>
      </dgm:spPr>
    </dgm:pt>
    <dgm:pt modelId="{5FDECC06-78D3-417A-9A3A-5F7F3CC1271C}" type="pres">
      <dgm:prSet presAssocID="{4166561B-72F2-462C-A7EF-3424065450E3}" presName="spacerL" presStyleCnt="0"/>
      <dgm:spPr/>
    </dgm:pt>
    <dgm:pt modelId="{C1411A95-94F3-4011-97A1-2611E752E125}" type="pres">
      <dgm:prSet presAssocID="{4166561B-72F2-462C-A7EF-3424065450E3}" presName="sibTrans" presStyleLbl="sibTrans2D1" presStyleIdx="2" presStyleCnt="4"/>
      <dgm:spPr/>
    </dgm:pt>
    <dgm:pt modelId="{590C7B72-A52A-407F-994D-46248F1931D5}" type="pres">
      <dgm:prSet presAssocID="{4166561B-72F2-462C-A7EF-3424065450E3}" presName="spacerR" presStyleCnt="0"/>
      <dgm:spPr/>
    </dgm:pt>
    <dgm:pt modelId="{AC0C338C-E4DF-49D5-BEBF-B2ACFB98111B}" type="pres">
      <dgm:prSet presAssocID="{9131DB6B-3B22-407F-B620-DD21BEE78B34}" presName="node" presStyleLbl="node1" presStyleIdx="3" presStyleCnt="5" custScaleX="276584" custScaleY="233640">
        <dgm:presLayoutVars>
          <dgm:bulletEnabled val="1"/>
        </dgm:presLayoutVars>
      </dgm:prSet>
      <dgm:spPr/>
    </dgm:pt>
    <dgm:pt modelId="{2B8C0E65-FB5F-4ADB-A4A2-AD386A990B80}" type="pres">
      <dgm:prSet presAssocID="{A4BEC1F2-0AD6-4587-A11E-796356831E20}" presName="spacerL" presStyleCnt="0"/>
      <dgm:spPr/>
    </dgm:pt>
    <dgm:pt modelId="{D7433636-9135-4CCD-B0EB-FC5DA0C34F40}" type="pres">
      <dgm:prSet presAssocID="{A4BEC1F2-0AD6-4587-A11E-796356831E20}" presName="sibTrans" presStyleLbl="sibTrans2D1" presStyleIdx="3" presStyleCnt="4"/>
      <dgm:spPr/>
    </dgm:pt>
    <dgm:pt modelId="{25E7C6A6-0DF1-49A4-B4DC-11FAF2B43578}" type="pres">
      <dgm:prSet presAssocID="{A4BEC1F2-0AD6-4587-A11E-796356831E20}" presName="spacerR" presStyleCnt="0"/>
      <dgm:spPr/>
    </dgm:pt>
    <dgm:pt modelId="{C65832C6-1674-47A1-BBDF-02D883D02D28}" type="pres">
      <dgm:prSet presAssocID="{133230D7-AC2E-45C7-91F9-57FF0C6D6141}" presName="node" presStyleLbl="node1" presStyleIdx="4" presStyleCnt="5" custScaleX="234161" custScaleY="231535">
        <dgm:presLayoutVars>
          <dgm:bulletEnabled val="1"/>
        </dgm:presLayoutVars>
      </dgm:prSet>
      <dgm:spPr/>
    </dgm:pt>
  </dgm:ptLst>
  <dgm:cxnLst>
    <dgm:cxn modelId="{400B7404-8D52-4E10-BEA7-F15DE008ADB8}" srcId="{6417A539-FD06-4CB9-83E6-D264522AD12E}" destId="{9131DB6B-3B22-407F-B620-DD21BEE78B34}" srcOrd="3" destOrd="0" parTransId="{B0992FC7-AFF2-4F87-BBBF-503384BBF9E3}" sibTransId="{A4BEC1F2-0AD6-4587-A11E-796356831E20}"/>
    <dgm:cxn modelId="{5A8F5506-FB28-437E-AD58-F9B7FA21974F}" type="presOf" srcId="{6417A539-FD06-4CB9-83E6-D264522AD12E}" destId="{97C086AB-90E5-4C4D-A9A0-81BFA49B2E2B}" srcOrd="0" destOrd="0" presId="urn:microsoft.com/office/officeart/2005/8/layout/equation1"/>
    <dgm:cxn modelId="{50D7E31A-D1FB-48FC-93AD-1FB03D1F16A2}" srcId="{6417A539-FD06-4CB9-83E6-D264522AD12E}" destId="{5CA17E67-F524-4881-A5A0-97A7FB87A7B2}" srcOrd="1" destOrd="0" parTransId="{ABCD9DB8-A02B-40D7-8B76-88318D16B876}" sibTransId="{5F4A59CE-67B2-4210-90B1-4FB7D492DBEC}"/>
    <dgm:cxn modelId="{2D1B7028-7A02-459F-9BB0-160DAAF285E4}" type="presOf" srcId="{9131DB6B-3B22-407F-B620-DD21BEE78B34}" destId="{AC0C338C-E4DF-49D5-BEBF-B2ACFB98111B}" srcOrd="0" destOrd="0" presId="urn:microsoft.com/office/officeart/2005/8/layout/equation1"/>
    <dgm:cxn modelId="{D076E760-10BB-4B35-9E69-A51000201534}" type="presOf" srcId="{5A2665A8-A308-4969-81BE-EE34389E71C1}" destId="{9B4E017E-AF20-4FFE-A974-936ECE41C3D2}" srcOrd="0" destOrd="0" presId="urn:microsoft.com/office/officeart/2005/8/layout/equation1"/>
    <dgm:cxn modelId="{4F070145-63C3-4AF0-ABD8-92E7B724EC55}" type="presOf" srcId="{133230D7-AC2E-45C7-91F9-57FF0C6D6141}" destId="{C65832C6-1674-47A1-BBDF-02D883D02D28}" srcOrd="0" destOrd="0" presId="urn:microsoft.com/office/officeart/2005/8/layout/equation1"/>
    <dgm:cxn modelId="{05A02872-3972-4EA0-BD8F-0ABDFE4FD6FB}" type="presOf" srcId="{A4BEC1F2-0AD6-4587-A11E-796356831E20}" destId="{D7433636-9135-4CCD-B0EB-FC5DA0C34F40}" srcOrd="0" destOrd="0" presId="urn:microsoft.com/office/officeart/2005/8/layout/equation1"/>
    <dgm:cxn modelId="{1C496972-7E15-442D-8CB4-10CFB1C3A82C}" srcId="{6417A539-FD06-4CB9-83E6-D264522AD12E}" destId="{133230D7-AC2E-45C7-91F9-57FF0C6D6141}" srcOrd="4" destOrd="0" parTransId="{7B3CFECA-A310-48B4-9ADB-EB9D992A1A12}" sibTransId="{8D10ACDE-6EE0-4CD1-A0BE-D2CFAE4A862C}"/>
    <dgm:cxn modelId="{391E5D54-FFA6-4871-95EB-42B1DDECBFF0}" srcId="{6417A539-FD06-4CB9-83E6-D264522AD12E}" destId="{B084E006-B522-4296-9730-AD3D5EAE7133}" srcOrd="2" destOrd="0" parTransId="{270E5A4A-8A98-4471-9BD5-04BC4142C14D}" sibTransId="{4166561B-72F2-462C-A7EF-3424065450E3}"/>
    <dgm:cxn modelId="{9ACBFBB4-E41C-4887-8A13-B1F7570819F5}" type="presOf" srcId="{5CA17E67-F524-4881-A5A0-97A7FB87A7B2}" destId="{EE471975-12F7-46CB-9E97-9E929EB424F1}" srcOrd="0" destOrd="0" presId="urn:microsoft.com/office/officeart/2005/8/layout/equation1"/>
    <dgm:cxn modelId="{23E93CC7-F452-45EF-B779-4D192BB66B62}" srcId="{6417A539-FD06-4CB9-83E6-D264522AD12E}" destId="{FFA968FC-0005-42C7-932B-92CC98C99204}" srcOrd="0" destOrd="0" parTransId="{F5773FF0-84DD-4B92-9B63-5481B50E6601}" sibTransId="{5A2665A8-A308-4969-81BE-EE34389E71C1}"/>
    <dgm:cxn modelId="{44D275C9-5306-469F-8D4D-47728DE071FA}" type="presOf" srcId="{4166561B-72F2-462C-A7EF-3424065450E3}" destId="{C1411A95-94F3-4011-97A1-2611E752E125}" srcOrd="0" destOrd="0" presId="urn:microsoft.com/office/officeart/2005/8/layout/equation1"/>
    <dgm:cxn modelId="{2CDCDFCA-3CB4-4F5C-8C60-D951A7C71487}" type="presOf" srcId="{B084E006-B522-4296-9730-AD3D5EAE7133}" destId="{50548310-5678-469D-BA9F-71FDCC56DD5B}" srcOrd="0" destOrd="0" presId="urn:microsoft.com/office/officeart/2005/8/layout/equation1"/>
    <dgm:cxn modelId="{F3AC4ACE-1C49-40FA-9942-DE64B49CFC68}" type="presOf" srcId="{FFA968FC-0005-42C7-932B-92CC98C99204}" destId="{940C2C89-A67C-467A-BC11-B126EFB7E0F3}" srcOrd="0" destOrd="0" presId="urn:microsoft.com/office/officeart/2005/8/layout/equation1"/>
    <dgm:cxn modelId="{4F4250D2-D5A7-45A3-9596-259B65DAB338}" type="presOf" srcId="{5F4A59CE-67B2-4210-90B1-4FB7D492DBEC}" destId="{05402EB9-137F-4197-98F0-71D3B9639105}" srcOrd="0" destOrd="0" presId="urn:microsoft.com/office/officeart/2005/8/layout/equation1"/>
    <dgm:cxn modelId="{672DE97B-6758-4F83-BB55-319032E645B5}" type="presParOf" srcId="{97C086AB-90E5-4C4D-A9A0-81BFA49B2E2B}" destId="{940C2C89-A67C-467A-BC11-B126EFB7E0F3}" srcOrd="0" destOrd="0" presId="urn:microsoft.com/office/officeart/2005/8/layout/equation1"/>
    <dgm:cxn modelId="{ED37C8DE-ACCD-4B47-9CFE-1A5BC9211529}" type="presParOf" srcId="{97C086AB-90E5-4C4D-A9A0-81BFA49B2E2B}" destId="{1789C20C-75B5-4049-B236-9F013E203B2D}" srcOrd="1" destOrd="0" presId="urn:microsoft.com/office/officeart/2005/8/layout/equation1"/>
    <dgm:cxn modelId="{E2DCF855-AC9C-4A3D-929B-7F8FB72DA8FE}" type="presParOf" srcId="{97C086AB-90E5-4C4D-A9A0-81BFA49B2E2B}" destId="{9B4E017E-AF20-4FFE-A974-936ECE41C3D2}" srcOrd="2" destOrd="0" presId="urn:microsoft.com/office/officeart/2005/8/layout/equation1"/>
    <dgm:cxn modelId="{61B237E7-8252-4C53-9CE4-8C9E2134B29F}" type="presParOf" srcId="{97C086AB-90E5-4C4D-A9A0-81BFA49B2E2B}" destId="{779BDE24-5E2A-45C5-B328-5052BDD27ECF}" srcOrd="3" destOrd="0" presId="urn:microsoft.com/office/officeart/2005/8/layout/equation1"/>
    <dgm:cxn modelId="{BC1A9D2F-CCF3-4C2E-9A81-67A566DB0A06}" type="presParOf" srcId="{97C086AB-90E5-4C4D-A9A0-81BFA49B2E2B}" destId="{EE471975-12F7-46CB-9E97-9E929EB424F1}" srcOrd="4" destOrd="0" presId="urn:microsoft.com/office/officeart/2005/8/layout/equation1"/>
    <dgm:cxn modelId="{60828705-32E0-4D8B-A626-E954898FEA60}" type="presParOf" srcId="{97C086AB-90E5-4C4D-A9A0-81BFA49B2E2B}" destId="{62D39DCD-A4A6-459E-88F1-ED49FD714B03}" srcOrd="5" destOrd="0" presId="urn:microsoft.com/office/officeart/2005/8/layout/equation1"/>
    <dgm:cxn modelId="{FAE9B167-3C03-4364-912A-BA7922392AD1}" type="presParOf" srcId="{97C086AB-90E5-4C4D-A9A0-81BFA49B2E2B}" destId="{05402EB9-137F-4197-98F0-71D3B9639105}" srcOrd="6" destOrd="0" presId="urn:microsoft.com/office/officeart/2005/8/layout/equation1"/>
    <dgm:cxn modelId="{90AAFDFA-058C-44DE-BB84-51E331D909BC}" type="presParOf" srcId="{97C086AB-90E5-4C4D-A9A0-81BFA49B2E2B}" destId="{C0ECDECF-E9E7-4EAB-A2B0-47A9AE41FCE8}" srcOrd="7" destOrd="0" presId="urn:microsoft.com/office/officeart/2005/8/layout/equation1"/>
    <dgm:cxn modelId="{E9CA4501-C825-4782-B0DA-D0D43086E51E}" type="presParOf" srcId="{97C086AB-90E5-4C4D-A9A0-81BFA49B2E2B}" destId="{50548310-5678-469D-BA9F-71FDCC56DD5B}" srcOrd="8" destOrd="0" presId="urn:microsoft.com/office/officeart/2005/8/layout/equation1"/>
    <dgm:cxn modelId="{5D4C189F-43CE-4DB0-AF81-8E6A16994FB8}" type="presParOf" srcId="{97C086AB-90E5-4C4D-A9A0-81BFA49B2E2B}" destId="{5FDECC06-78D3-417A-9A3A-5F7F3CC1271C}" srcOrd="9" destOrd="0" presId="urn:microsoft.com/office/officeart/2005/8/layout/equation1"/>
    <dgm:cxn modelId="{320C52F4-8416-4213-8E96-672847177AC7}" type="presParOf" srcId="{97C086AB-90E5-4C4D-A9A0-81BFA49B2E2B}" destId="{C1411A95-94F3-4011-97A1-2611E752E125}" srcOrd="10" destOrd="0" presId="urn:microsoft.com/office/officeart/2005/8/layout/equation1"/>
    <dgm:cxn modelId="{F60C1E21-A1A1-42A6-9EDD-3997EFF12E6B}" type="presParOf" srcId="{97C086AB-90E5-4C4D-A9A0-81BFA49B2E2B}" destId="{590C7B72-A52A-407F-994D-46248F1931D5}" srcOrd="11" destOrd="0" presId="urn:microsoft.com/office/officeart/2005/8/layout/equation1"/>
    <dgm:cxn modelId="{05494AE4-34F0-4E50-839C-69CDDD7134F9}" type="presParOf" srcId="{97C086AB-90E5-4C4D-A9A0-81BFA49B2E2B}" destId="{AC0C338C-E4DF-49D5-BEBF-B2ACFB98111B}" srcOrd="12" destOrd="0" presId="urn:microsoft.com/office/officeart/2005/8/layout/equation1"/>
    <dgm:cxn modelId="{EB87074A-153D-415F-82CF-20182DA1BE41}" type="presParOf" srcId="{97C086AB-90E5-4C4D-A9A0-81BFA49B2E2B}" destId="{2B8C0E65-FB5F-4ADB-A4A2-AD386A990B80}" srcOrd="13" destOrd="0" presId="urn:microsoft.com/office/officeart/2005/8/layout/equation1"/>
    <dgm:cxn modelId="{9E7AF802-2211-4124-BC32-F9F9290A2CC8}" type="presParOf" srcId="{97C086AB-90E5-4C4D-A9A0-81BFA49B2E2B}" destId="{D7433636-9135-4CCD-B0EB-FC5DA0C34F40}" srcOrd="14" destOrd="0" presId="urn:microsoft.com/office/officeart/2005/8/layout/equation1"/>
    <dgm:cxn modelId="{47BE988E-9214-458C-88BF-3E8D44FBDFBB}" type="presParOf" srcId="{97C086AB-90E5-4C4D-A9A0-81BFA49B2E2B}" destId="{25E7C6A6-0DF1-49A4-B4DC-11FAF2B43578}" srcOrd="15" destOrd="0" presId="urn:microsoft.com/office/officeart/2005/8/layout/equation1"/>
    <dgm:cxn modelId="{BB89F7F3-E427-4FF1-A239-FCDE83EF0A61}" type="presParOf" srcId="{97C086AB-90E5-4C4D-A9A0-81BFA49B2E2B}" destId="{C65832C6-1674-47A1-BBDF-02D883D02D28}" srcOrd="16"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417A539-FD06-4CB9-83E6-D264522AD12E}" type="doc">
      <dgm:prSet loTypeId="urn:microsoft.com/office/officeart/2005/8/layout/equation1" loCatId="process" qsTypeId="urn:microsoft.com/office/officeart/2005/8/quickstyle/simple2" qsCatId="simple" csTypeId="urn:microsoft.com/office/officeart/2005/8/colors/accent1_2" csCatId="accent1" phldr="1"/>
      <dgm:spPr/>
    </dgm:pt>
    <dgm:pt modelId="{FFA968FC-0005-42C7-932B-92CC98C99204}">
      <dgm:prSet phldrT="[Text]" custT="1"/>
      <dgm:spPr>
        <a:solidFill>
          <a:schemeClr val="accent6">
            <a:lumMod val="40000"/>
            <a:lumOff val="60000"/>
          </a:schemeClr>
        </a:solidFill>
      </dgm:spPr>
      <dgm:t>
        <a:bodyPr/>
        <a:lstStyle/>
        <a:p>
          <a:pPr>
            <a:lnSpc>
              <a:spcPct val="100000"/>
            </a:lnSpc>
            <a:spcAft>
              <a:spcPts val="0"/>
            </a:spcAft>
          </a:pPr>
          <a:r>
            <a:rPr lang="en-US" sz="2000" b="1" dirty="0">
              <a:solidFill>
                <a:schemeClr val="tx1"/>
              </a:solidFill>
              <a:latin typeface="Candara" panose="020E0502030303020204" pitchFamily="34" charset="0"/>
            </a:rPr>
            <a:t>Employer</a:t>
          </a:r>
        </a:p>
        <a:p>
          <a:pPr>
            <a:lnSpc>
              <a:spcPct val="100000"/>
            </a:lnSpc>
            <a:spcAft>
              <a:spcPts val="0"/>
            </a:spcAft>
          </a:pPr>
          <a:r>
            <a:rPr lang="en-US" sz="2000" b="1" dirty="0">
              <a:solidFill>
                <a:schemeClr val="tx1"/>
              </a:solidFill>
              <a:latin typeface="Candara" panose="020E0502030303020204" pitchFamily="34" charset="0"/>
            </a:rPr>
            <a:t>Portion of  Normal </a:t>
          </a:r>
          <a:br>
            <a:rPr lang="en-US" sz="2000" b="1" dirty="0">
              <a:solidFill>
                <a:schemeClr val="tx1"/>
              </a:solidFill>
              <a:latin typeface="Candara" panose="020E0502030303020204" pitchFamily="34" charset="0"/>
            </a:rPr>
          </a:br>
          <a:r>
            <a:rPr lang="en-US" sz="2000" b="1" dirty="0">
              <a:solidFill>
                <a:schemeClr val="tx1"/>
              </a:solidFill>
              <a:latin typeface="Candara" panose="020E0502030303020204" pitchFamily="34" charset="0"/>
            </a:rPr>
            <a:t>Cost</a:t>
          </a:r>
        </a:p>
      </dgm:t>
    </dgm:pt>
    <dgm:pt modelId="{F5773FF0-84DD-4B92-9B63-5481B50E6601}" type="parTrans" cxnId="{23E93CC7-F452-45EF-B779-4D192BB66B62}">
      <dgm:prSet/>
      <dgm:spPr/>
      <dgm:t>
        <a:bodyPr/>
        <a:lstStyle/>
        <a:p>
          <a:endParaRPr lang="en-US">
            <a:latin typeface="Candara" panose="020E0502030303020204" pitchFamily="34" charset="0"/>
          </a:endParaRPr>
        </a:p>
      </dgm:t>
    </dgm:pt>
    <dgm:pt modelId="{5A2665A8-A308-4969-81BE-EE34389E71C1}" type="sibTrans" cxnId="{23E93CC7-F452-45EF-B779-4D192BB66B62}">
      <dgm:prSet/>
      <dgm:spPr>
        <a:solidFill>
          <a:schemeClr val="accent6">
            <a:lumMod val="60000"/>
            <a:lumOff val="40000"/>
          </a:schemeClr>
        </a:solidFill>
      </dgm:spPr>
      <dgm:t>
        <a:bodyPr/>
        <a:lstStyle/>
        <a:p>
          <a:endParaRPr lang="en-US" dirty="0">
            <a:latin typeface="Candara" panose="020E0502030303020204" pitchFamily="34" charset="0"/>
          </a:endParaRPr>
        </a:p>
      </dgm:t>
    </dgm:pt>
    <dgm:pt modelId="{133230D7-AC2E-45C7-91F9-57FF0C6D6141}">
      <dgm:prSet phldrT="[Text]" custT="1"/>
      <dgm:spPr>
        <a:solidFill>
          <a:schemeClr val="accent6">
            <a:lumMod val="40000"/>
            <a:lumOff val="60000"/>
          </a:schemeClr>
        </a:solidFill>
        <a:ln w="25400">
          <a:solidFill>
            <a:schemeClr val="tx1"/>
          </a:solidFill>
        </a:ln>
      </dgm:spPr>
      <dgm:t>
        <a:bodyPr/>
        <a:lstStyle/>
        <a:p>
          <a:r>
            <a:rPr lang="en-US" sz="2100" b="1" dirty="0">
              <a:solidFill>
                <a:schemeClr val="tx1"/>
              </a:solidFill>
              <a:latin typeface="Candara" panose="020E0502030303020204" pitchFamily="34" charset="0"/>
            </a:rPr>
            <a:t>Total Employer Rate</a:t>
          </a:r>
        </a:p>
      </dgm:t>
    </dgm:pt>
    <dgm:pt modelId="{7B3CFECA-A310-48B4-9ADB-EB9D992A1A12}" type="parTrans" cxnId="{1C496972-7E15-442D-8CB4-10CFB1C3A82C}">
      <dgm:prSet/>
      <dgm:spPr/>
      <dgm:t>
        <a:bodyPr/>
        <a:lstStyle/>
        <a:p>
          <a:endParaRPr lang="en-US">
            <a:latin typeface="Candara" panose="020E0502030303020204" pitchFamily="34" charset="0"/>
          </a:endParaRPr>
        </a:p>
      </dgm:t>
    </dgm:pt>
    <dgm:pt modelId="{8D10ACDE-6EE0-4CD1-A0BE-D2CFAE4A862C}" type="sibTrans" cxnId="{1C496972-7E15-442D-8CB4-10CFB1C3A82C}">
      <dgm:prSet/>
      <dgm:spPr/>
      <dgm:t>
        <a:bodyPr/>
        <a:lstStyle/>
        <a:p>
          <a:endParaRPr lang="en-US">
            <a:latin typeface="Candara" panose="020E0502030303020204" pitchFamily="34" charset="0"/>
          </a:endParaRPr>
        </a:p>
      </dgm:t>
    </dgm:pt>
    <dgm:pt modelId="{5CA17E67-F524-4881-A5A0-97A7FB87A7B2}">
      <dgm:prSet custT="1"/>
      <dgm:spPr>
        <a:solidFill>
          <a:schemeClr val="accent6">
            <a:lumMod val="40000"/>
            <a:lumOff val="60000"/>
          </a:schemeClr>
        </a:solidFill>
      </dgm:spPr>
      <dgm:t>
        <a:bodyPr/>
        <a:lstStyle/>
        <a:p>
          <a:r>
            <a:rPr lang="en-US" sz="2000" b="1" dirty="0">
              <a:solidFill>
                <a:schemeClr val="tx1"/>
              </a:solidFill>
              <a:latin typeface="Candara" panose="020E0502030303020204" pitchFamily="34" charset="0"/>
            </a:rPr>
            <a:t>Total </a:t>
          </a:r>
          <a:br>
            <a:rPr lang="en-US" sz="2000" b="1" dirty="0">
              <a:solidFill>
                <a:schemeClr val="tx1"/>
              </a:solidFill>
              <a:latin typeface="Candara" panose="020E0502030303020204" pitchFamily="34" charset="0"/>
            </a:rPr>
          </a:br>
          <a:r>
            <a:rPr lang="en-US" sz="2000" b="1" dirty="0">
              <a:solidFill>
                <a:schemeClr val="tx1"/>
              </a:solidFill>
              <a:latin typeface="Candara" panose="020E0502030303020204" pitchFamily="34" charset="0"/>
            </a:rPr>
            <a:t>UAL Payment </a:t>
          </a:r>
          <a:endParaRPr lang="en-US" sz="1400" b="0" i="1" dirty="0">
            <a:solidFill>
              <a:schemeClr val="tx1"/>
            </a:solidFill>
          </a:endParaRPr>
        </a:p>
      </dgm:t>
    </dgm:pt>
    <dgm:pt modelId="{ABCD9DB8-A02B-40D7-8B76-88318D16B876}" type="parTrans" cxnId="{50D7E31A-D1FB-48FC-93AD-1FB03D1F16A2}">
      <dgm:prSet/>
      <dgm:spPr/>
      <dgm:t>
        <a:bodyPr/>
        <a:lstStyle/>
        <a:p>
          <a:endParaRPr lang="en-US"/>
        </a:p>
      </dgm:t>
    </dgm:pt>
    <dgm:pt modelId="{5F4A59CE-67B2-4210-90B1-4FB7D492DBEC}" type="sibTrans" cxnId="{50D7E31A-D1FB-48FC-93AD-1FB03D1F16A2}">
      <dgm:prSet/>
      <dgm:spPr>
        <a:solidFill>
          <a:schemeClr val="accent6">
            <a:lumMod val="60000"/>
            <a:lumOff val="40000"/>
          </a:schemeClr>
        </a:solidFill>
      </dgm:spPr>
      <dgm:t>
        <a:bodyPr/>
        <a:lstStyle/>
        <a:p>
          <a:endParaRPr lang="en-US" dirty="0"/>
        </a:p>
      </dgm:t>
    </dgm:pt>
    <dgm:pt modelId="{B084E006-B522-4296-9730-AD3D5EAE7133}">
      <dgm:prSet custT="1"/>
      <dgm:spPr>
        <a:solidFill>
          <a:schemeClr val="accent6">
            <a:lumMod val="40000"/>
            <a:lumOff val="60000"/>
          </a:schemeClr>
        </a:solidFill>
      </dgm:spPr>
      <dgm:t>
        <a:bodyPr/>
        <a:lstStyle/>
        <a:p>
          <a:r>
            <a:rPr lang="en-US" sz="2000" b="1" dirty="0">
              <a:solidFill>
                <a:schemeClr val="tx1"/>
              </a:solidFill>
            </a:rPr>
            <a:t>Admin Expense </a:t>
          </a:r>
          <a:r>
            <a:rPr lang="en-US" sz="1800" b="0" i="1" dirty="0">
              <a:solidFill>
                <a:schemeClr val="tx1"/>
              </a:solidFill>
            </a:rPr>
            <a:t>(non- investment</a:t>
          </a:r>
          <a:r>
            <a:rPr lang="en-US" sz="2000" b="0" i="1" dirty="0">
              <a:solidFill>
                <a:schemeClr val="tx1"/>
              </a:solidFill>
            </a:rPr>
            <a:t>)</a:t>
          </a:r>
          <a:endParaRPr lang="en-US" sz="2000" b="1" dirty="0">
            <a:solidFill>
              <a:schemeClr val="tx1"/>
            </a:solidFill>
            <a:latin typeface="Candara" panose="020E0502030303020204" pitchFamily="34" charset="0"/>
          </a:endParaRPr>
        </a:p>
      </dgm:t>
    </dgm:pt>
    <dgm:pt modelId="{270E5A4A-8A98-4471-9BD5-04BC4142C14D}" type="parTrans" cxnId="{391E5D54-FFA6-4871-95EB-42B1DDECBFF0}">
      <dgm:prSet/>
      <dgm:spPr/>
      <dgm:t>
        <a:bodyPr/>
        <a:lstStyle/>
        <a:p>
          <a:endParaRPr lang="en-US"/>
        </a:p>
      </dgm:t>
    </dgm:pt>
    <dgm:pt modelId="{4166561B-72F2-462C-A7EF-3424065450E3}" type="sibTrans" cxnId="{391E5D54-FFA6-4871-95EB-42B1DDECBFF0}">
      <dgm:prSet/>
      <dgm:spPr>
        <a:solidFill>
          <a:schemeClr val="accent6">
            <a:lumMod val="60000"/>
            <a:lumOff val="40000"/>
          </a:schemeClr>
        </a:solidFill>
      </dgm:spPr>
      <dgm:t>
        <a:bodyPr/>
        <a:lstStyle/>
        <a:p>
          <a:endParaRPr lang="en-US"/>
        </a:p>
      </dgm:t>
    </dgm:pt>
    <dgm:pt modelId="{9131DB6B-3B22-407F-B620-DD21BEE78B34}">
      <dgm:prSet custT="1"/>
      <dgm:spPr>
        <a:solidFill>
          <a:schemeClr val="accent6">
            <a:lumMod val="40000"/>
            <a:lumOff val="60000"/>
          </a:schemeClr>
        </a:solidFill>
      </dgm:spPr>
      <dgm:t>
        <a:bodyPr/>
        <a:lstStyle/>
        <a:p>
          <a:r>
            <a:rPr lang="en-US" sz="2000" b="1" dirty="0">
              <a:solidFill>
                <a:schemeClr val="tx1"/>
              </a:solidFill>
              <a:latin typeface="Candara" panose="020E0502030303020204" pitchFamily="34" charset="0"/>
            </a:rPr>
            <a:t>Account Funding Contribution Rate</a:t>
          </a:r>
        </a:p>
      </dgm:t>
    </dgm:pt>
    <dgm:pt modelId="{B0992FC7-AFF2-4F87-BBBF-503384BBF9E3}" type="parTrans" cxnId="{400B7404-8D52-4E10-BEA7-F15DE008ADB8}">
      <dgm:prSet/>
      <dgm:spPr/>
      <dgm:t>
        <a:bodyPr/>
        <a:lstStyle/>
        <a:p>
          <a:endParaRPr lang="en-US"/>
        </a:p>
      </dgm:t>
    </dgm:pt>
    <dgm:pt modelId="{A4BEC1F2-0AD6-4587-A11E-796356831E20}" type="sibTrans" cxnId="{400B7404-8D52-4E10-BEA7-F15DE008ADB8}">
      <dgm:prSet/>
      <dgm:spPr>
        <a:solidFill>
          <a:schemeClr val="accent6">
            <a:lumMod val="60000"/>
            <a:lumOff val="40000"/>
          </a:schemeClr>
        </a:solidFill>
      </dgm:spPr>
      <dgm:t>
        <a:bodyPr/>
        <a:lstStyle/>
        <a:p>
          <a:endParaRPr lang="en-US"/>
        </a:p>
      </dgm:t>
    </dgm:pt>
    <dgm:pt modelId="{97C086AB-90E5-4C4D-A9A0-81BFA49B2E2B}" type="pres">
      <dgm:prSet presAssocID="{6417A539-FD06-4CB9-83E6-D264522AD12E}" presName="linearFlow" presStyleCnt="0">
        <dgm:presLayoutVars>
          <dgm:dir/>
          <dgm:resizeHandles val="exact"/>
        </dgm:presLayoutVars>
      </dgm:prSet>
      <dgm:spPr/>
    </dgm:pt>
    <dgm:pt modelId="{940C2C89-A67C-467A-BC11-B126EFB7E0F3}" type="pres">
      <dgm:prSet presAssocID="{FFA968FC-0005-42C7-932B-92CC98C99204}" presName="node" presStyleLbl="node1" presStyleIdx="0" presStyleCnt="5" custScaleX="234762" custScaleY="205075">
        <dgm:presLayoutVars>
          <dgm:bulletEnabled val="1"/>
        </dgm:presLayoutVars>
      </dgm:prSet>
      <dgm:spPr/>
    </dgm:pt>
    <dgm:pt modelId="{1789C20C-75B5-4049-B236-9F013E203B2D}" type="pres">
      <dgm:prSet presAssocID="{5A2665A8-A308-4969-81BE-EE34389E71C1}" presName="spacerL" presStyleCnt="0"/>
      <dgm:spPr/>
    </dgm:pt>
    <dgm:pt modelId="{9B4E017E-AF20-4FFE-A974-936ECE41C3D2}" type="pres">
      <dgm:prSet presAssocID="{5A2665A8-A308-4969-81BE-EE34389E71C1}" presName="sibTrans" presStyleLbl="sibTrans2D1" presStyleIdx="0" presStyleCnt="4" custLinFactNeighborX="1354" custLinFactNeighborY="16874"/>
      <dgm:spPr/>
    </dgm:pt>
    <dgm:pt modelId="{779BDE24-5E2A-45C5-B328-5052BDD27ECF}" type="pres">
      <dgm:prSet presAssocID="{5A2665A8-A308-4969-81BE-EE34389E71C1}" presName="spacerR" presStyleCnt="0"/>
      <dgm:spPr/>
    </dgm:pt>
    <dgm:pt modelId="{EE471975-12F7-46CB-9E97-9E929EB424F1}" type="pres">
      <dgm:prSet presAssocID="{5CA17E67-F524-4881-A5A0-97A7FB87A7B2}" presName="node" presStyleLbl="node1" presStyleIdx="1" presStyleCnt="5" custScaleX="227340" custScaleY="191636">
        <dgm:presLayoutVars>
          <dgm:bulletEnabled val="1"/>
        </dgm:presLayoutVars>
      </dgm:prSet>
      <dgm:spPr/>
    </dgm:pt>
    <dgm:pt modelId="{62D39DCD-A4A6-459E-88F1-ED49FD714B03}" type="pres">
      <dgm:prSet presAssocID="{5F4A59CE-67B2-4210-90B1-4FB7D492DBEC}" presName="spacerL" presStyleCnt="0"/>
      <dgm:spPr/>
    </dgm:pt>
    <dgm:pt modelId="{05402EB9-137F-4197-98F0-71D3B9639105}" type="pres">
      <dgm:prSet presAssocID="{5F4A59CE-67B2-4210-90B1-4FB7D492DBEC}" presName="sibTrans" presStyleLbl="sibTrans2D1" presStyleIdx="1" presStyleCnt="4"/>
      <dgm:spPr>
        <a:prstGeom prst="mathPlus">
          <a:avLst/>
        </a:prstGeom>
      </dgm:spPr>
    </dgm:pt>
    <dgm:pt modelId="{C0ECDECF-E9E7-4EAB-A2B0-47A9AE41FCE8}" type="pres">
      <dgm:prSet presAssocID="{5F4A59CE-67B2-4210-90B1-4FB7D492DBEC}" presName="spacerR" presStyleCnt="0"/>
      <dgm:spPr/>
    </dgm:pt>
    <dgm:pt modelId="{50548310-5678-469D-BA9F-71FDCC56DD5B}" type="pres">
      <dgm:prSet presAssocID="{B084E006-B522-4296-9730-AD3D5EAE7133}" presName="node" presStyleLbl="node1" presStyleIdx="2" presStyleCnt="5" custScaleX="227767" custScaleY="193607">
        <dgm:presLayoutVars>
          <dgm:bulletEnabled val="1"/>
        </dgm:presLayoutVars>
      </dgm:prSet>
      <dgm:spPr>
        <a:prstGeom prst="flowChartConnector">
          <a:avLst/>
        </a:prstGeom>
      </dgm:spPr>
    </dgm:pt>
    <dgm:pt modelId="{5FDECC06-78D3-417A-9A3A-5F7F3CC1271C}" type="pres">
      <dgm:prSet presAssocID="{4166561B-72F2-462C-A7EF-3424065450E3}" presName="spacerL" presStyleCnt="0"/>
      <dgm:spPr/>
    </dgm:pt>
    <dgm:pt modelId="{C1411A95-94F3-4011-97A1-2611E752E125}" type="pres">
      <dgm:prSet presAssocID="{4166561B-72F2-462C-A7EF-3424065450E3}" presName="sibTrans" presStyleLbl="sibTrans2D1" presStyleIdx="2" presStyleCnt="4"/>
      <dgm:spPr/>
    </dgm:pt>
    <dgm:pt modelId="{590C7B72-A52A-407F-994D-46248F1931D5}" type="pres">
      <dgm:prSet presAssocID="{4166561B-72F2-462C-A7EF-3424065450E3}" presName="spacerR" presStyleCnt="0"/>
      <dgm:spPr/>
    </dgm:pt>
    <dgm:pt modelId="{AC0C338C-E4DF-49D5-BEBF-B2ACFB98111B}" type="pres">
      <dgm:prSet presAssocID="{9131DB6B-3B22-407F-B620-DD21BEE78B34}" presName="node" presStyleLbl="node1" presStyleIdx="3" presStyleCnt="5" custScaleX="276584" custScaleY="233640">
        <dgm:presLayoutVars>
          <dgm:bulletEnabled val="1"/>
        </dgm:presLayoutVars>
      </dgm:prSet>
      <dgm:spPr/>
    </dgm:pt>
    <dgm:pt modelId="{2B8C0E65-FB5F-4ADB-A4A2-AD386A990B80}" type="pres">
      <dgm:prSet presAssocID="{A4BEC1F2-0AD6-4587-A11E-796356831E20}" presName="spacerL" presStyleCnt="0"/>
      <dgm:spPr/>
    </dgm:pt>
    <dgm:pt modelId="{D7433636-9135-4CCD-B0EB-FC5DA0C34F40}" type="pres">
      <dgm:prSet presAssocID="{A4BEC1F2-0AD6-4587-A11E-796356831E20}" presName="sibTrans" presStyleLbl="sibTrans2D1" presStyleIdx="3" presStyleCnt="4"/>
      <dgm:spPr/>
    </dgm:pt>
    <dgm:pt modelId="{25E7C6A6-0DF1-49A4-B4DC-11FAF2B43578}" type="pres">
      <dgm:prSet presAssocID="{A4BEC1F2-0AD6-4587-A11E-796356831E20}" presName="spacerR" presStyleCnt="0"/>
      <dgm:spPr/>
    </dgm:pt>
    <dgm:pt modelId="{C65832C6-1674-47A1-BBDF-02D883D02D28}" type="pres">
      <dgm:prSet presAssocID="{133230D7-AC2E-45C7-91F9-57FF0C6D6141}" presName="node" presStyleLbl="node1" presStyleIdx="4" presStyleCnt="5" custScaleX="234161" custScaleY="231535">
        <dgm:presLayoutVars>
          <dgm:bulletEnabled val="1"/>
        </dgm:presLayoutVars>
      </dgm:prSet>
      <dgm:spPr/>
    </dgm:pt>
  </dgm:ptLst>
  <dgm:cxnLst>
    <dgm:cxn modelId="{400B7404-8D52-4E10-BEA7-F15DE008ADB8}" srcId="{6417A539-FD06-4CB9-83E6-D264522AD12E}" destId="{9131DB6B-3B22-407F-B620-DD21BEE78B34}" srcOrd="3" destOrd="0" parTransId="{B0992FC7-AFF2-4F87-BBBF-503384BBF9E3}" sibTransId="{A4BEC1F2-0AD6-4587-A11E-796356831E20}"/>
    <dgm:cxn modelId="{5A8F5506-FB28-437E-AD58-F9B7FA21974F}" type="presOf" srcId="{6417A539-FD06-4CB9-83E6-D264522AD12E}" destId="{97C086AB-90E5-4C4D-A9A0-81BFA49B2E2B}" srcOrd="0" destOrd="0" presId="urn:microsoft.com/office/officeart/2005/8/layout/equation1"/>
    <dgm:cxn modelId="{50D7E31A-D1FB-48FC-93AD-1FB03D1F16A2}" srcId="{6417A539-FD06-4CB9-83E6-D264522AD12E}" destId="{5CA17E67-F524-4881-A5A0-97A7FB87A7B2}" srcOrd="1" destOrd="0" parTransId="{ABCD9DB8-A02B-40D7-8B76-88318D16B876}" sibTransId="{5F4A59CE-67B2-4210-90B1-4FB7D492DBEC}"/>
    <dgm:cxn modelId="{2D1B7028-7A02-459F-9BB0-160DAAF285E4}" type="presOf" srcId="{9131DB6B-3B22-407F-B620-DD21BEE78B34}" destId="{AC0C338C-E4DF-49D5-BEBF-B2ACFB98111B}" srcOrd="0" destOrd="0" presId="urn:microsoft.com/office/officeart/2005/8/layout/equation1"/>
    <dgm:cxn modelId="{D076E760-10BB-4B35-9E69-A51000201534}" type="presOf" srcId="{5A2665A8-A308-4969-81BE-EE34389E71C1}" destId="{9B4E017E-AF20-4FFE-A974-936ECE41C3D2}" srcOrd="0" destOrd="0" presId="urn:microsoft.com/office/officeart/2005/8/layout/equation1"/>
    <dgm:cxn modelId="{4F070145-63C3-4AF0-ABD8-92E7B724EC55}" type="presOf" srcId="{133230D7-AC2E-45C7-91F9-57FF0C6D6141}" destId="{C65832C6-1674-47A1-BBDF-02D883D02D28}" srcOrd="0" destOrd="0" presId="urn:microsoft.com/office/officeart/2005/8/layout/equation1"/>
    <dgm:cxn modelId="{05A02872-3972-4EA0-BD8F-0ABDFE4FD6FB}" type="presOf" srcId="{A4BEC1F2-0AD6-4587-A11E-796356831E20}" destId="{D7433636-9135-4CCD-B0EB-FC5DA0C34F40}" srcOrd="0" destOrd="0" presId="urn:microsoft.com/office/officeart/2005/8/layout/equation1"/>
    <dgm:cxn modelId="{1C496972-7E15-442D-8CB4-10CFB1C3A82C}" srcId="{6417A539-FD06-4CB9-83E6-D264522AD12E}" destId="{133230D7-AC2E-45C7-91F9-57FF0C6D6141}" srcOrd="4" destOrd="0" parTransId="{7B3CFECA-A310-48B4-9ADB-EB9D992A1A12}" sibTransId="{8D10ACDE-6EE0-4CD1-A0BE-D2CFAE4A862C}"/>
    <dgm:cxn modelId="{391E5D54-FFA6-4871-95EB-42B1DDECBFF0}" srcId="{6417A539-FD06-4CB9-83E6-D264522AD12E}" destId="{B084E006-B522-4296-9730-AD3D5EAE7133}" srcOrd="2" destOrd="0" parTransId="{270E5A4A-8A98-4471-9BD5-04BC4142C14D}" sibTransId="{4166561B-72F2-462C-A7EF-3424065450E3}"/>
    <dgm:cxn modelId="{9ACBFBB4-E41C-4887-8A13-B1F7570819F5}" type="presOf" srcId="{5CA17E67-F524-4881-A5A0-97A7FB87A7B2}" destId="{EE471975-12F7-46CB-9E97-9E929EB424F1}" srcOrd="0" destOrd="0" presId="urn:microsoft.com/office/officeart/2005/8/layout/equation1"/>
    <dgm:cxn modelId="{23E93CC7-F452-45EF-B779-4D192BB66B62}" srcId="{6417A539-FD06-4CB9-83E6-D264522AD12E}" destId="{FFA968FC-0005-42C7-932B-92CC98C99204}" srcOrd="0" destOrd="0" parTransId="{F5773FF0-84DD-4B92-9B63-5481B50E6601}" sibTransId="{5A2665A8-A308-4969-81BE-EE34389E71C1}"/>
    <dgm:cxn modelId="{44D275C9-5306-469F-8D4D-47728DE071FA}" type="presOf" srcId="{4166561B-72F2-462C-A7EF-3424065450E3}" destId="{C1411A95-94F3-4011-97A1-2611E752E125}" srcOrd="0" destOrd="0" presId="urn:microsoft.com/office/officeart/2005/8/layout/equation1"/>
    <dgm:cxn modelId="{2CDCDFCA-3CB4-4F5C-8C60-D951A7C71487}" type="presOf" srcId="{B084E006-B522-4296-9730-AD3D5EAE7133}" destId="{50548310-5678-469D-BA9F-71FDCC56DD5B}" srcOrd="0" destOrd="0" presId="urn:microsoft.com/office/officeart/2005/8/layout/equation1"/>
    <dgm:cxn modelId="{F3AC4ACE-1C49-40FA-9942-DE64B49CFC68}" type="presOf" srcId="{FFA968FC-0005-42C7-932B-92CC98C99204}" destId="{940C2C89-A67C-467A-BC11-B126EFB7E0F3}" srcOrd="0" destOrd="0" presId="urn:microsoft.com/office/officeart/2005/8/layout/equation1"/>
    <dgm:cxn modelId="{4F4250D2-D5A7-45A3-9596-259B65DAB338}" type="presOf" srcId="{5F4A59CE-67B2-4210-90B1-4FB7D492DBEC}" destId="{05402EB9-137F-4197-98F0-71D3B9639105}" srcOrd="0" destOrd="0" presId="urn:microsoft.com/office/officeart/2005/8/layout/equation1"/>
    <dgm:cxn modelId="{672DE97B-6758-4F83-BB55-319032E645B5}" type="presParOf" srcId="{97C086AB-90E5-4C4D-A9A0-81BFA49B2E2B}" destId="{940C2C89-A67C-467A-BC11-B126EFB7E0F3}" srcOrd="0" destOrd="0" presId="urn:microsoft.com/office/officeart/2005/8/layout/equation1"/>
    <dgm:cxn modelId="{ED37C8DE-ACCD-4B47-9CFE-1A5BC9211529}" type="presParOf" srcId="{97C086AB-90E5-4C4D-A9A0-81BFA49B2E2B}" destId="{1789C20C-75B5-4049-B236-9F013E203B2D}" srcOrd="1" destOrd="0" presId="urn:microsoft.com/office/officeart/2005/8/layout/equation1"/>
    <dgm:cxn modelId="{E2DCF855-AC9C-4A3D-929B-7F8FB72DA8FE}" type="presParOf" srcId="{97C086AB-90E5-4C4D-A9A0-81BFA49B2E2B}" destId="{9B4E017E-AF20-4FFE-A974-936ECE41C3D2}" srcOrd="2" destOrd="0" presId="urn:microsoft.com/office/officeart/2005/8/layout/equation1"/>
    <dgm:cxn modelId="{61B237E7-8252-4C53-9CE4-8C9E2134B29F}" type="presParOf" srcId="{97C086AB-90E5-4C4D-A9A0-81BFA49B2E2B}" destId="{779BDE24-5E2A-45C5-B328-5052BDD27ECF}" srcOrd="3" destOrd="0" presId="urn:microsoft.com/office/officeart/2005/8/layout/equation1"/>
    <dgm:cxn modelId="{BC1A9D2F-CCF3-4C2E-9A81-67A566DB0A06}" type="presParOf" srcId="{97C086AB-90E5-4C4D-A9A0-81BFA49B2E2B}" destId="{EE471975-12F7-46CB-9E97-9E929EB424F1}" srcOrd="4" destOrd="0" presId="urn:microsoft.com/office/officeart/2005/8/layout/equation1"/>
    <dgm:cxn modelId="{60828705-32E0-4D8B-A626-E954898FEA60}" type="presParOf" srcId="{97C086AB-90E5-4C4D-A9A0-81BFA49B2E2B}" destId="{62D39DCD-A4A6-459E-88F1-ED49FD714B03}" srcOrd="5" destOrd="0" presId="urn:microsoft.com/office/officeart/2005/8/layout/equation1"/>
    <dgm:cxn modelId="{FAE9B167-3C03-4364-912A-BA7922392AD1}" type="presParOf" srcId="{97C086AB-90E5-4C4D-A9A0-81BFA49B2E2B}" destId="{05402EB9-137F-4197-98F0-71D3B9639105}" srcOrd="6" destOrd="0" presId="urn:microsoft.com/office/officeart/2005/8/layout/equation1"/>
    <dgm:cxn modelId="{90AAFDFA-058C-44DE-BB84-51E331D909BC}" type="presParOf" srcId="{97C086AB-90E5-4C4D-A9A0-81BFA49B2E2B}" destId="{C0ECDECF-E9E7-4EAB-A2B0-47A9AE41FCE8}" srcOrd="7" destOrd="0" presId="urn:microsoft.com/office/officeart/2005/8/layout/equation1"/>
    <dgm:cxn modelId="{E9CA4501-C825-4782-B0DA-D0D43086E51E}" type="presParOf" srcId="{97C086AB-90E5-4C4D-A9A0-81BFA49B2E2B}" destId="{50548310-5678-469D-BA9F-71FDCC56DD5B}" srcOrd="8" destOrd="0" presId="urn:microsoft.com/office/officeart/2005/8/layout/equation1"/>
    <dgm:cxn modelId="{5D4C189F-43CE-4DB0-AF81-8E6A16994FB8}" type="presParOf" srcId="{97C086AB-90E5-4C4D-A9A0-81BFA49B2E2B}" destId="{5FDECC06-78D3-417A-9A3A-5F7F3CC1271C}" srcOrd="9" destOrd="0" presId="urn:microsoft.com/office/officeart/2005/8/layout/equation1"/>
    <dgm:cxn modelId="{320C52F4-8416-4213-8E96-672847177AC7}" type="presParOf" srcId="{97C086AB-90E5-4C4D-A9A0-81BFA49B2E2B}" destId="{C1411A95-94F3-4011-97A1-2611E752E125}" srcOrd="10" destOrd="0" presId="urn:microsoft.com/office/officeart/2005/8/layout/equation1"/>
    <dgm:cxn modelId="{F60C1E21-A1A1-42A6-9EDD-3997EFF12E6B}" type="presParOf" srcId="{97C086AB-90E5-4C4D-A9A0-81BFA49B2E2B}" destId="{590C7B72-A52A-407F-994D-46248F1931D5}" srcOrd="11" destOrd="0" presId="urn:microsoft.com/office/officeart/2005/8/layout/equation1"/>
    <dgm:cxn modelId="{05494AE4-34F0-4E50-839C-69CDDD7134F9}" type="presParOf" srcId="{97C086AB-90E5-4C4D-A9A0-81BFA49B2E2B}" destId="{AC0C338C-E4DF-49D5-BEBF-B2ACFB98111B}" srcOrd="12" destOrd="0" presId="urn:microsoft.com/office/officeart/2005/8/layout/equation1"/>
    <dgm:cxn modelId="{EB87074A-153D-415F-82CF-20182DA1BE41}" type="presParOf" srcId="{97C086AB-90E5-4C4D-A9A0-81BFA49B2E2B}" destId="{2B8C0E65-FB5F-4ADB-A4A2-AD386A990B80}" srcOrd="13" destOrd="0" presId="urn:microsoft.com/office/officeart/2005/8/layout/equation1"/>
    <dgm:cxn modelId="{9E7AF802-2211-4124-BC32-F9F9290A2CC8}" type="presParOf" srcId="{97C086AB-90E5-4C4D-A9A0-81BFA49B2E2B}" destId="{D7433636-9135-4CCD-B0EB-FC5DA0C34F40}" srcOrd="14" destOrd="0" presId="urn:microsoft.com/office/officeart/2005/8/layout/equation1"/>
    <dgm:cxn modelId="{47BE988E-9214-458C-88BF-3E8D44FBDFBB}" type="presParOf" srcId="{97C086AB-90E5-4C4D-A9A0-81BFA49B2E2B}" destId="{25E7C6A6-0DF1-49A4-B4DC-11FAF2B43578}" srcOrd="15" destOrd="0" presId="urn:microsoft.com/office/officeart/2005/8/layout/equation1"/>
    <dgm:cxn modelId="{BB89F7F3-E427-4FF1-A239-FCDE83EF0A61}" type="presParOf" srcId="{97C086AB-90E5-4C4D-A9A0-81BFA49B2E2B}" destId="{C65832C6-1674-47A1-BBDF-02D883D02D28}" srcOrd="16"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1E48C8-A3FC-4243-9C2D-405782F441F4}" type="doc">
      <dgm:prSet loTypeId="urn:microsoft.com/office/officeart/2005/8/layout/vList5" loCatId="list" qsTypeId="urn:microsoft.com/office/officeart/2005/8/quickstyle/simple1" qsCatId="simple" csTypeId="urn:microsoft.com/office/officeart/2005/8/colors/accent6_1" csCatId="accent6" phldr="1"/>
      <dgm:spPr/>
      <dgm:t>
        <a:bodyPr/>
        <a:lstStyle/>
        <a:p>
          <a:endParaRPr lang="en-US"/>
        </a:p>
      </dgm:t>
    </dgm:pt>
    <dgm:pt modelId="{FD1C6311-AF41-4647-9CC2-1427660C1F54}">
      <dgm:prSet phldrT="[Text]"/>
      <dgm:spPr/>
      <dgm:t>
        <a:bodyPr/>
        <a:lstStyle/>
        <a:p>
          <a:r>
            <a:rPr lang="en-US" b="1" dirty="0">
              <a:solidFill>
                <a:schemeClr val="tx1"/>
              </a:solidFill>
            </a:rPr>
            <a:t>Actuarial Accrued Liability</a:t>
          </a:r>
        </a:p>
      </dgm:t>
    </dgm:pt>
    <dgm:pt modelId="{E12988DD-C730-4147-A664-F02B1AE7BCBE}" type="parTrans" cxnId="{C4BDD5F5-E67C-418F-B24E-BDB40F9C83B9}">
      <dgm:prSet/>
      <dgm:spPr/>
      <dgm:t>
        <a:bodyPr/>
        <a:lstStyle/>
        <a:p>
          <a:endParaRPr lang="en-US"/>
        </a:p>
      </dgm:t>
    </dgm:pt>
    <dgm:pt modelId="{79013462-6C9B-460D-A7FB-8C726F2B864A}" type="sibTrans" cxnId="{C4BDD5F5-E67C-418F-B24E-BDB40F9C83B9}">
      <dgm:prSet/>
      <dgm:spPr/>
      <dgm:t>
        <a:bodyPr/>
        <a:lstStyle/>
        <a:p>
          <a:endParaRPr lang="en-US"/>
        </a:p>
      </dgm:t>
    </dgm:pt>
    <dgm:pt modelId="{7184A1D3-2099-43D2-B28D-168E9F479264}">
      <dgm:prSet phldrT="[Text]"/>
      <dgm:spPr/>
      <dgm:t>
        <a:bodyPr/>
        <a:lstStyle/>
        <a:p>
          <a:r>
            <a:rPr lang="en-US" i="0" dirty="0">
              <a:solidFill>
                <a:schemeClr val="tx1"/>
              </a:solidFill>
              <a:latin typeface="Candara" panose="020E0502030303020204" pitchFamily="34" charset="0"/>
            </a:rPr>
            <a:t>Portion of present value of future benefits generally attributable to the past</a:t>
          </a:r>
          <a:endParaRPr lang="en-US" dirty="0">
            <a:solidFill>
              <a:schemeClr val="tx1"/>
            </a:solidFill>
          </a:endParaRPr>
        </a:p>
      </dgm:t>
    </dgm:pt>
    <dgm:pt modelId="{AD6F1643-3192-4B0E-8DF9-6376E31D087C}" type="parTrans" cxnId="{0443F454-8DC2-4997-A917-1A26B6E277C7}">
      <dgm:prSet/>
      <dgm:spPr/>
      <dgm:t>
        <a:bodyPr/>
        <a:lstStyle/>
        <a:p>
          <a:endParaRPr lang="en-US"/>
        </a:p>
      </dgm:t>
    </dgm:pt>
    <dgm:pt modelId="{A0DA3B17-D017-4EDE-9289-587749D6037D}" type="sibTrans" cxnId="{0443F454-8DC2-4997-A917-1A26B6E277C7}">
      <dgm:prSet/>
      <dgm:spPr/>
      <dgm:t>
        <a:bodyPr/>
        <a:lstStyle/>
        <a:p>
          <a:endParaRPr lang="en-US"/>
        </a:p>
      </dgm:t>
    </dgm:pt>
    <dgm:pt modelId="{993B9C84-AA78-494B-A872-159E7A2F7A54}">
      <dgm:prSet phldrT="[Text]"/>
      <dgm:spPr>
        <a:solidFill>
          <a:schemeClr val="accent6">
            <a:lumMod val="20000"/>
            <a:lumOff val="80000"/>
          </a:schemeClr>
        </a:solidFill>
      </dgm:spPr>
      <dgm:t>
        <a:bodyPr/>
        <a:lstStyle/>
        <a:p>
          <a:r>
            <a:rPr lang="en-US" b="1" baseline="0" dirty="0">
              <a:solidFill>
                <a:schemeClr val="accent6">
                  <a:lumMod val="75000"/>
                </a:schemeClr>
              </a:solidFill>
            </a:rPr>
            <a:t>Valuation Assets</a:t>
          </a:r>
        </a:p>
      </dgm:t>
    </dgm:pt>
    <dgm:pt modelId="{60CF56E8-FE5D-44D3-8A67-1D4328A83376}" type="parTrans" cxnId="{F1D7925E-9858-4905-941E-F360BBDA73BE}">
      <dgm:prSet/>
      <dgm:spPr/>
      <dgm:t>
        <a:bodyPr/>
        <a:lstStyle/>
        <a:p>
          <a:endParaRPr lang="en-US"/>
        </a:p>
      </dgm:t>
    </dgm:pt>
    <dgm:pt modelId="{2F102EEC-7EE8-4C05-9CEF-C90B5EA55080}" type="sibTrans" cxnId="{F1D7925E-9858-4905-941E-F360BBDA73BE}">
      <dgm:prSet/>
      <dgm:spPr/>
      <dgm:t>
        <a:bodyPr/>
        <a:lstStyle/>
        <a:p>
          <a:endParaRPr lang="en-US"/>
        </a:p>
      </dgm:t>
    </dgm:pt>
    <dgm:pt modelId="{CF5B6204-D0EA-40FA-845A-C1C3DA972599}">
      <dgm:prSet phldrT="[Text]"/>
      <dgm:spPr>
        <a:solidFill>
          <a:schemeClr val="accent2">
            <a:lumMod val="20000"/>
            <a:lumOff val="80000"/>
          </a:schemeClr>
        </a:solidFill>
      </dgm:spPr>
      <dgm:t>
        <a:bodyPr/>
        <a:lstStyle/>
        <a:p>
          <a:r>
            <a:rPr lang="en-US" b="1" baseline="0" dirty="0">
              <a:solidFill>
                <a:schemeClr val="accent2">
                  <a:lumMod val="75000"/>
                </a:schemeClr>
              </a:solidFill>
            </a:rPr>
            <a:t>Unfunded (Actuarial)  Accrued Liability</a:t>
          </a:r>
        </a:p>
      </dgm:t>
    </dgm:pt>
    <dgm:pt modelId="{77BBEC99-5F70-4273-BEB0-6373D550FCB5}" type="parTrans" cxnId="{08C3C4E0-660D-495C-AB3A-62F5F7FAF156}">
      <dgm:prSet/>
      <dgm:spPr/>
      <dgm:t>
        <a:bodyPr/>
        <a:lstStyle/>
        <a:p>
          <a:endParaRPr lang="en-US"/>
        </a:p>
      </dgm:t>
    </dgm:pt>
    <dgm:pt modelId="{1F57B145-D936-4FA2-913F-8FB3689C83B9}" type="sibTrans" cxnId="{08C3C4E0-660D-495C-AB3A-62F5F7FAF156}">
      <dgm:prSet/>
      <dgm:spPr/>
      <dgm:t>
        <a:bodyPr/>
        <a:lstStyle/>
        <a:p>
          <a:endParaRPr lang="en-US"/>
        </a:p>
      </dgm:t>
    </dgm:pt>
    <dgm:pt modelId="{CC0B7582-69F2-4778-BA57-B28BB8584B39}">
      <dgm:prSet phldrT="[Text]"/>
      <dgm:spPr/>
      <dgm:t>
        <a:bodyPr/>
        <a:lstStyle/>
        <a:p>
          <a:r>
            <a:rPr lang="en-US" dirty="0">
              <a:latin typeface="Candara" panose="020E0502030303020204" pitchFamily="34" charset="0"/>
              <a:cs typeface="Calibri" panose="020F0502020204030204" pitchFamily="34" charset="0"/>
            </a:rPr>
            <a:t>The portion of the  </a:t>
          </a:r>
          <a:r>
            <a:rPr lang="en-US" b="1" u="sng" dirty="0">
              <a:latin typeface="Candara" panose="020E0502030303020204" pitchFamily="34" charset="0"/>
              <a:cs typeface="Calibri" panose="020F0502020204030204" pitchFamily="34" charset="0"/>
            </a:rPr>
            <a:t>Actuarial Accrued Liability </a:t>
          </a:r>
          <a:r>
            <a:rPr lang="en-US" b="0" u="none" dirty="0">
              <a:latin typeface="Candara" panose="020E0502030303020204" pitchFamily="34" charset="0"/>
              <a:cs typeface="Calibri" panose="020F0502020204030204" pitchFamily="34" charset="0"/>
            </a:rPr>
            <a:t>that exceeds the </a:t>
          </a:r>
          <a:r>
            <a:rPr lang="en-US" b="1" u="sng" dirty="0">
              <a:latin typeface="Candara" panose="020E0502030303020204" pitchFamily="34" charset="0"/>
              <a:cs typeface="Calibri" panose="020F0502020204030204" pitchFamily="34" charset="0"/>
            </a:rPr>
            <a:t>Valuation Assets </a:t>
          </a:r>
          <a:endParaRPr lang="en-US" b="0" u="none" dirty="0"/>
        </a:p>
      </dgm:t>
    </dgm:pt>
    <dgm:pt modelId="{F2A59761-AF67-421C-B65C-8B5D881B700D}" type="parTrans" cxnId="{4348CE5E-4BF1-469E-A304-29AF41930165}">
      <dgm:prSet/>
      <dgm:spPr/>
      <dgm:t>
        <a:bodyPr/>
        <a:lstStyle/>
        <a:p>
          <a:endParaRPr lang="en-US"/>
        </a:p>
      </dgm:t>
    </dgm:pt>
    <dgm:pt modelId="{4CD5FEFB-FF68-4417-9D99-ABBA8546AFCA}" type="sibTrans" cxnId="{4348CE5E-4BF1-469E-A304-29AF41930165}">
      <dgm:prSet/>
      <dgm:spPr/>
      <dgm:t>
        <a:bodyPr/>
        <a:lstStyle/>
        <a:p>
          <a:endParaRPr lang="en-US"/>
        </a:p>
      </dgm:t>
    </dgm:pt>
    <dgm:pt modelId="{A0A02F64-1C2B-4612-9284-E8F7DB6DE189}">
      <dgm:prSet phldrT="[Text]"/>
      <dgm:spPr/>
      <dgm:t>
        <a:bodyPr/>
        <a:lstStyle/>
        <a:p>
          <a:r>
            <a:rPr lang="en-US" i="0" dirty="0">
              <a:solidFill>
                <a:schemeClr val="tx1"/>
              </a:solidFill>
              <a:latin typeface="Candara" panose="020E0502030303020204" pitchFamily="34" charset="0"/>
            </a:rPr>
            <a:t>Precise definition varies with different actuarial cost methods </a:t>
          </a:r>
          <a:endParaRPr lang="en-US" dirty="0">
            <a:solidFill>
              <a:schemeClr val="tx1"/>
            </a:solidFill>
          </a:endParaRPr>
        </a:p>
      </dgm:t>
    </dgm:pt>
    <dgm:pt modelId="{A7A87C01-437F-4F76-AE61-A453B066DA8F}" type="parTrans" cxnId="{D07F046B-0ECC-4592-B623-4DE4C9EA9B03}">
      <dgm:prSet/>
      <dgm:spPr/>
      <dgm:t>
        <a:bodyPr/>
        <a:lstStyle/>
        <a:p>
          <a:endParaRPr lang="en-US"/>
        </a:p>
      </dgm:t>
    </dgm:pt>
    <dgm:pt modelId="{131A1750-8CCE-45EE-914C-F8AD1C25EBA2}" type="sibTrans" cxnId="{D07F046B-0ECC-4592-B623-4DE4C9EA9B03}">
      <dgm:prSet/>
      <dgm:spPr/>
      <dgm:t>
        <a:bodyPr/>
        <a:lstStyle/>
        <a:p>
          <a:endParaRPr lang="en-US"/>
        </a:p>
      </dgm:t>
    </dgm:pt>
    <dgm:pt modelId="{0AF1208E-A99E-4A81-A800-038522976D24}">
      <dgm:prSet phldrT="[Text]" custT="1"/>
      <dgm:spPr/>
      <dgm:t>
        <a:bodyPr/>
        <a:lstStyle/>
        <a:p>
          <a:r>
            <a:rPr lang="en-US" sz="1500" dirty="0">
              <a:latin typeface="Candara" panose="020E0502030303020204" pitchFamily="34" charset="0"/>
            </a:rPr>
            <a:t>Assets available to pay regular plan benefits</a:t>
          </a:r>
          <a:endParaRPr lang="en-US" sz="1500" dirty="0"/>
        </a:p>
      </dgm:t>
    </dgm:pt>
    <dgm:pt modelId="{D111EE6F-E54D-429C-9264-AFF8F88771BA}" type="parTrans" cxnId="{798D3634-9331-4A5E-A56E-C53A0DE5FDAA}">
      <dgm:prSet/>
      <dgm:spPr/>
      <dgm:t>
        <a:bodyPr/>
        <a:lstStyle/>
        <a:p>
          <a:endParaRPr lang="en-US"/>
        </a:p>
      </dgm:t>
    </dgm:pt>
    <dgm:pt modelId="{E83F9734-6101-49F5-A79E-719F3FA36B2A}" type="sibTrans" cxnId="{798D3634-9331-4A5E-A56E-C53A0DE5FDAA}">
      <dgm:prSet/>
      <dgm:spPr/>
      <dgm:t>
        <a:bodyPr/>
        <a:lstStyle/>
        <a:p>
          <a:endParaRPr lang="en-US"/>
        </a:p>
      </dgm:t>
    </dgm:pt>
    <dgm:pt modelId="{511187B4-E784-463A-B487-11AAEADCA353}">
      <dgm:prSet phldrT="[Text]"/>
      <dgm:spPr/>
      <dgm:t>
        <a:bodyPr/>
        <a:lstStyle/>
        <a:p>
          <a:r>
            <a:rPr lang="en-US" b="0" u="none" dirty="0">
              <a:latin typeface="Candara" panose="020E0502030303020204" pitchFamily="34" charset="0"/>
              <a:cs typeface="Calibri" panose="020F0502020204030204" pitchFamily="34" charset="0"/>
            </a:rPr>
            <a:t>Funded via future employer contributions. </a:t>
          </a:r>
          <a:endParaRPr lang="en-US" b="0" u="none" dirty="0"/>
        </a:p>
      </dgm:t>
    </dgm:pt>
    <dgm:pt modelId="{81DA5E7D-9EE4-4E67-9C54-C3D079DFEAA9}" type="parTrans" cxnId="{C971A87E-A205-42D1-ADDA-CA9D12F1FA10}">
      <dgm:prSet/>
      <dgm:spPr/>
      <dgm:t>
        <a:bodyPr/>
        <a:lstStyle/>
        <a:p>
          <a:endParaRPr lang="en-US"/>
        </a:p>
      </dgm:t>
    </dgm:pt>
    <dgm:pt modelId="{7172DCC7-BC7C-49DB-A46B-A0CF8F3FC5D7}" type="sibTrans" cxnId="{C971A87E-A205-42D1-ADDA-CA9D12F1FA10}">
      <dgm:prSet/>
      <dgm:spPr/>
      <dgm:t>
        <a:bodyPr/>
        <a:lstStyle/>
        <a:p>
          <a:endParaRPr lang="en-US"/>
        </a:p>
      </dgm:t>
    </dgm:pt>
    <dgm:pt modelId="{CF76A5C6-249D-4CF4-84F7-2741A0170EE7}">
      <dgm:prSet phldrT="[Text]" custT="1"/>
      <dgm:spPr/>
      <dgm:t>
        <a:bodyPr/>
        <a:lstStyle/>
        <a:p>
          <a:r>
            <a:rPr lang="en-US" sz="1500" dirty="0">
              <a:latin typeface="Candara" panose="020E0502030303020204" pitchFamily="34" charset="0"/>
            </a:rPr>
            <a:t>Actuarial Value of Assets (determined by gradually recognizing investment gains and losses relative to discount rate over 5-years less side-funds</a:t>
          </a:r>
          <a:endParaRPr lang="en-US" sz="1500" dirty="0"/>
        </a:p>
      </dgm:t>
    </dgm:pt>
    <dgm:pt modelId="{AD71A1F4-3993-4483-A14A-0C19BBAB647C}" type="parTrans" cxnId="{461B0D8B-A964-4FC1-9A36-7913001AED31}">
      <dgm:prSet/>
      <dgm:spPr/>
      <dgm:t>
        <a:bodyPr/>
        <a:lstStyle/>
        <a:p>
          <a:endParaRPr lang="en-US"/>
        </a:p>
      </dgm:t>
    </dgm:pt>
    <dgm:pt modelId="{EB8EDBEA-70A0-4D78-BC50-81F18E749DC7}" type="sibTrans" cxnId="{461B0D8B-A964-4FC1-9A36-7913001AED31}">
      <dgm:prSet/>
      <dgm:spPr/>
      <dgm:t>
        <a:bodyPr/>
        <a:lstStyle/>
        <a:p>
          <a:endParaRPr lang="en-US"/>
        </a:p>
      </dgm:t>
    </dgm:pt>
    <dgm:pt modelId="{48E07876-8910-4682-B54B-64860E2F405E}">
      <dgm:prSet phldrT="[Text]" custT="1"/>
      <dgm:spPr/>
      <dgm:t>
        <a:bodyPr/>
        <a:lstStyle/>
        <a:p>
          <a:r>
            <a:rPr lang="en-US" sz="1500" dirty="0"/>
            <a:t>Funded Ratio = Val Assets/Actuarial Accrued Liability</a:t>
          </a:r>
        </a:p>
      </dgm:t>
    </dgm:pt>
    <dgm:pt modelId="{7501D1F8-7145-475B-A5AD-343FABE6137C}" type="parTrans" cxnId="{ED2CF4FC-F517-4675-9841-F9276125F84E}">
      <dgm:prSet/>
      <dgm:spPr/>
      <dgm:t>
        <a:bodyPr/>
        <a:lstStyle/>
        <a:p>
          <a:endParaRPr lang="en-US"/>
        </a:p>
      </dgm:t>
    </dgm:pt>
    <dgm:pt modelId="{5EF8E4FF-E130-4C52-A041-A97A1883446D}" type="sibTrans" cxnId="{ED2CF4FC-F517-4675-9841-F9276125F84E}">
      <dgm:prSet/>
      <dgm:spPr/>
      <dgm:t>
        <a:bodyPr/>
        <a:lstStyle/>
        <a:p>
          <a:endParaRPr lang="en-US"/>
        </a:p>
      </dgm:t>
    </dgm:pt>
    <dgm:pt modelId="{1D85CD3B-7CF3-4812-B0D8-D0A2198B9F0C}" type="pres">
      <dgm:prSet presAssocID="{911E48C8-A3FC-4243-9C2D-405782F441F4}" presName="Name0" presStyleCnt="0">
        <dgm:presLayoutVars>
          <dgm:dir/>
          <dgm:animLvl val="lvl"/>
          <dgm:resizeHandles val="exact"/>
        </dgm:presLayoutVars>
      </dgm:prSet>
      <dgm:spPr/>
    </dgm:pt>
    <dgm:pt modelId="{15D90755-0F8A-43DC-B65D-B83E9DB506B4}" type="pres">
      <dgm:prSet presAssocID="{FD1C6311-AF41-4647-9CC2-1427660C1F54}" presName="linNode" presStyleCnt="0"/>
      <dgm:spPr/>
    </dgm:pt>
    <dgm:pt modelId="{91BD698A-F142-4B9E-A1AC-47D738B1ADD9}" type="pres">
      <dgm:prSet presAssocID="{FD1C6311-AF41-4647-9CC2-1427660C1F54}" presName="parentText" presStyleLbl="node1" presStyleIdx="0" presStyleCnt="3" custScaleX="75038">
        <dgm:presLayoutVars>
          <dgm:chMax val="1"/>
          <dgm:bulletEnabled val="1"/>
        </dgm:presLayoutVars>
      </dgm:prSet>
      <dgm:spPr/>
    </dgm:pt>
    <dgm:pt modelId="{847336D9-CAA3-459D-AB8A-659616A4173D}" type="pres">
      <dgm:prSet presAssocID="{FD1C6311-AF41-4647-9CC2-1427660C1F54}" presName="descendantText" presStyleLbl="alignAccFollowNode1" presStyleIdx="0" presStyleCnt="3" custScaleX="105708" custScaleY="77887">
        <dgm:presLayoutVars>
          <dgm:bulletEnabled val="1"/>
        </dgm:presLayoutVars>
      </dgm:prSet>
      <dgm:spPr/>
    </dgm:pt>
    <dgm:pt modelId="{B61FAE5C-350E-4B9C-AEB2-0A8BC0D4EB63}" type="pres">
      <dgm:prSet presAssocID="{79013462-6C9B-460D-A7FB-8C726F2B864A}" presName="sp" presStyleCnt="0"/>
      <dgm:spPr/>
    </dgm:pt>
    <dgm:pt modelId="{528509E0-46BA-48FF-A323-775DFA900167}" type="pres">
      <dgm:prSet presAssocID="{993B9C84-AA78-494B-A872-159E7A2F7A54}" presName="linNode" presStyleCnt="0"/>
      <dgm:spPr/>
    </dgm:pt>
    <dgm:pt modelId="{31431A77-F189-4ED1-A81B-76AAA9E06C2E}" type="pres">
      <dgm:prSet presAssocID="{993B9C84-AA78-494B-A872-159E7A2F7A54}" presName="parentText" presStyleLbl="node1" presStyleIdx="1" presStyleCnt="3" custScaleX="75039">
        <dgm:presLayoutVars>
          <dgm:chMax val="1"/>
          <dgm:bulletEnabled val="1"/>
        </dgm:presLayoutVars>
      </dgm:prSet>
      <dgm:spPr/>
    </dgm:pt>
    <dgm:pt modelId="{AEA52CFA-6398-4215-8CB1-5AD48FEA23DC}" type="pres">
      <dgm:prSet presAssocID="{993B9C84-AA78-494B-A872-159E7A2F7A54}" presName="descendantText" presStyleLbl="alignAccFollowNode1" presStyleIdx="1" presStyleCnt="3" custScaleX="105707" custScaleY="138618">
        <dgm:presLayoutVars>
          <dgm:bulletEnabled val="1"/>
        </dgm:presLayoutVars>
      </dgm:prSet>
      <dgm:spPr/>
    </dgm:pt>
    <dgm:pt modelId="{8B366E33-26CC-4389-9199-63A4D4889D23}" type="pres">
      <dgm:prSet presAssocID="{2F102EEC-7EE8-4C05-9CEF-C90B5EA55080}" presName="sp" presStyleCnt="0"/>
      <dgm:spPr/>
    </dgm:pt>
    <dgm:pt modelId="{E5D8A9EB-BE38-4392-BE4E-681D63DEC1F8}" type="pres">
      <dgm:prSet presAssocID="{CF5B6204-D0EA-40FA-845A-C1C3DA972599}" presName="linNode" presStyleCnt="0"/>
      <dgm:spPr/>
    </dgm:pt>
    <dgm:pt modelId="{E4ED5851-66A2-41A9-B2A9-43AF5AA14564}" type="pres">
      <dgm:prSet presAssocID="{CF5B6204-D0EA-40FA-845A-C1C3DA972599}" presName="parentText" presStyleLbl="node1" presStyleIdx="2" presStyleCnt="3" custScaleX="75039" custLinFactNeighborX="-12" custLinFactNeighborY="1733">
        <dgm:presLayoutVars>
          <dgm:chMax val="1"/>
          <dgm:bulletEnabled val="1"/>
        </dgm:presLayoutVars>
      </dgm:prSet>
      <dgm:spPr/>
    </dgm:pt>
    <dgm:pt modelId="{009CF64E-D633-4076-9099-B38A1B75D2EF}" type="pres">
      <dgm:prSet presAssocID="{CF5B6204-D0EA-40FA-845A-C1C3DA972599}" presName="descendantText" presStyleLbl="alignAccFollowNode1" presStyleIdx="2" presStyleCnt="3" custScaleX="105707" custScaleY="74447">
        <dgm:presLayoutVars>
          <dgm:bulletEnabled val="1"/>
        </dgm:presLayoutVars>
      </dgm:prSet>
      <dgm:spPr/>
    </dgm:pt>
  </dgm:ptLst>
  <dgm:cxnLst>
    <dgm:cxn modelId="{73AB9331-D357-4627-B19C-12DACFEB25CF}" type="presOf" srcId="{993B9C84-AA78-494B-A872-159E7A2F7A54}" destId="{31431A77-F189-4ED1-A81B-76AAA9E06C2E}" srcOrd="0" destOrd="0" presId="urn:microsoft.com/office/officeart/2005/8/layout/vList5"/>
    <dgm:cxn modelId="{EFA52434-72DA-43D5-9ED6-4CE60554B791}" type="presOf" srcId="{CF76A5C6-249D-4CF4-84F7-2741A0170EE7}" destId="{AEA52CFA-6398-4215-8CB1-5AD48FEA23DC}" srcOrd="0" destOrd="0" presId="urn:microsoft.com/office/officeart/2005/8/layout/vList5"/>
    <dgm:cxn modelId="{798D3634-9331-4A5E-A56E-C53A0DE5FDAA}" srcId="{993B9C84-AA78-494B-A872-159E7A2F7A54}" destId="{0AF1208E-A99E-4A81-A800-038522976D24}" srcOrd="1" destOrd="0" parTransId="{D111EE6F-E54D-429C-9264-AFF8F88771BA}" sibTransId="{E83F9734-6101-49F5-A79E-719F3FA36B2A}"/>
    <dgm:cxn modelId="{12065C3A-F9C0-42D3-A100-FE84CDE0DA05}" type="presOf" srcId="{CC0B7582-69F2-4778-BA57-B28BB8584B39}" destId="{009CF64E-D633-4076-9099-B38A1B75D2EF}" srcOrd="0" destOrd="0" presId="urn:microsoft.com/office/officeart/2005/8/layout/vList5"/>
    <dgm:cxn modelId="{F1D7925E-9858-4905-941E-F360BBDA73BE}" srcId="{911E48C8-A3FC-4243-9C2D-405782F441F4}" destId="{993B9C84-AA78-494B-A872-159E7A2F7A54}" srcOrd="1" destOrd="0" parTransId="{60CF56E8-FE5D-44D3-8A67-1D4328A83376}" sibTransId="{2F102EEC-7EE8-4C05-9CEF-C90B5EA55080}"/>
    <dgm:cxn modelId="{4348CE5E-4BF1-469E-A304-29AF41930165}" srcId="{CF5B6204-D0EA-40FA-845A-C1C3DA972599}" destId="{CC0B7582-69F2-4778-BA57-B28BB8584B39}" srcOrd="0" destOrd="0" parTransId="{F2A59761-AF67-421C-B65C-8B5D881B700D}" sibTransId="{4CD5FEFB-FF68-4417-9D99-ABBA8546AFCA}"/>
    <dgm:cxn modelId="{D07F046B-0ECC-4592-B623-4DE4C9EA9B03}" srcId="{FD1C6311-AF41-4647-9CC2-1427660C1F54}" destId="{A0A02F64-1C2B-4612-9284-E8F7DB6DE189}" srcOrd="1" destOrd="0" parTransId="{A7A87C01-437F-4F76-AE61-A453B066DA8F}" sibTransId="{131A1750-8CCE-45EE-914C-F8AD1C25EBA2}"/>
    <dgm:cxn modelId="{18E9094E-1F2A-4FD3-9E19-A6B83A39DBAC}" type="presOf" srcId="{7184A1D3-2099-43D2-B28D-168E9F479264}" destId="{847336D9-CAA3-459D-AB8A-659616A4173D}" srcOrd="0" destOrd="0" presId="urn:microsoft.com/office/officeart/2005/8/layout/vList5"/>
    <dgm:cxn modelId="{0443F454-8DC2-4997-A917-1A26B6E277C7}" srcId="{FD1C6311-AF41-4647-9CC2-1427660C1F54}" destId="{7184A1D3-2099-43D2-B28D-168E9F479264}" srcOrd="0" destOrd="0" parTransId="{AD6F1643-3192-4B0E-8DF9-6376E31D087C}" sibTransId="{A0DA3B17-D017-4EDE-9289-587749D6037D}"/>
    <dgm:cxn modelId="{C971A87E-A205-42D1-ADDA-CA9D12F1FA10}" srcId="{CF5B6204-D0EA-40FA-845A-C1C3DA972599}" destId="{511187B4-E784-463A-B487-11AAEADCA353}" srcOrd="1" destOrd="0" parTransId="{81DA5E7D-9EE4-4E67-9C54-C3D079DFEAA9}" sibTransId="{7172DCC7-BC7C-49DB-A46B-A0CF8F3FC5D7}"/>
    <dgm:cxn modelId="{8A287383-E356-48B1-AABF-A7C151F14865}" type="presOf" srcId="{0AF1208E-A99E-4A81-A800-038522976D24}" destId="{AEA52CFA-6398-4215-8CB1-5AD48FEA23DC}" srcOrd="0" destOrd="1" presId="urn:microsoft.com/office/officeart/2005/8/layout/vList5"/>
    <dgm:cxn modelId="{461B0D8B-A964-4FC1-9A36-7913001AED31}" srcId="{993B9C84-AA78-494B-A872-159E7A2F7A54}" destId="{CF76A5C6-249D-4CF4-84F7-2741A0170EE7}" srcOrd="0" destOrd="0" parTransId="{AD71A1F4-3993-4483-A14A-0C19BBAB647C}" sibTransId="{EB8EDBEA-70A0-4D78-BC50-81F18E749DC7}"/>
    <dgm:cxn modelId="{1B1DAAAC-8B5A-4846-A959-05D0A7FF6F86}" type="presOf" srcId="{CF5B6204-D0EA-40FA-845A-C1C3DA972599}" destId="{E4ED5851-66A2-41A9-B2A9-43AF5AA14564}" srcOrd="0" destOrd="0" presId="urn:microsoft.com/office/officeart/2005/8/layout/vList5"/>
    <dgm:cxn modelId="{85EC15B1-86F5-41EA-A66E-B1F55FAAE5B0}" type="presOf" srcId="{A0A02F64-1C2B-4612-9284-E8F7DB6DE189}" destId="{847336D9-CAA3-459D-AB8A-659616A4173D}" srcOrd="0" destOrd="1" presId="urn:microsoft.com/office/officeart/2005/8/layout/vList5"/>
    <dgm:cxn modelId="{B55BB0C4-B44C-4BA1-B6D9-C24F3EB0E598}" type="presOf" srcId="{FD1C6311-AF41-4647-9CC2-1427660C1F54}" destId="{91BD698A-F142-4B9E-A1AC-47D738B1ADD9}" srcOrd="0" destOrd="0" presId="urn:microsoft.com/office/officeart/2005/8/layout/vList5"/>
    <dgm:cxn modelId="{08C3C4E0-660D-495C-AB3A-62F5F7FAF156}" srcId="{911E48C8-A3FC-4243-9C2D-405782F441F4}" destId="{CF5B6204-D0EA-40FA-845A-C1C3DA972599}" srcOrd="2" destOrd="0" parTransId="{77BBEC99-5F70-4273-BEB0-6373D550FCB5}" sibTransId="{1F57B145-D936-4FA2-913F-8FB3689C83B9}"/>
    <dgm:cxn modelId="{ABF29BE5-3697-440B-8979-C3CC363D8D2E}" type="presOf" srcId="{911E48C8-A3FC-4243-9C2D-405782F441F4}" destId="{1D85CD3B-7CF3-4812-B0D8-D0A2198B9F0C}" srcOrd="0" destOrd="0" presId="urn:microsoft.com/office/officeart/2005/8/layout/vList5"/>
    <dgm:cxn modelId="{C33A31EB-28CE-4EDC-90BD-3BED1FB55426}" type="presOf" srcId="{48E07876-8910-4682-B54B-64860E2F405E}" destId="{AEA52CFA-6398-4215-8CB1-5AD48FEA23DC}" srcOrd="0" destOrd="2" presId="urn:microsoft.com/office/officeart/2005/8/layout/vList5"/>
    <dgm:cxn modelId="{E543FDF0-EFD9-4916-8957-BEC2ADC6CB6C}" type="presOf" srcId="{511187B4-E784-463A-B487-11AAEADCA353}" destId="{009CF64E-D633-4076-9099-B38A1B75D2EF}" srcOrd="0" destOrd="1" presId="urn:microsoft.com/office/officeart/2005/8/layout/vList5"/>
    <dgm:cxn modelId="{C4BDD5F5-E67C-418F-B24E-BDB40F9C83B9}" srcId="{911E48C8-A3FC-4243-9C2D-405782F441F4}" destId="{FD1C6311-AF41-4647-9CC2-1427660C1F54}" srcOrd="0" destOrd="0" parTransId="{E12988DD-C730-4147-A664-F02B1AE7BCBE}" sibTransId="{79013462-6C9B-460D-A7FB-8C726F2B864A}"/>
    <dgm:cxn modelId="{ED2CF4FC-F517-4675-9841-F9276125F84E}" srcId="{993B9C84-AA78-494B-A872-159E7A2F7A54}" destId="{48E07876-8910-4682-B54B-64860E2F405E}" srcOrd="2" destOrd="0" parTransId="{7501D1F8-7145-475B-A5AD-343FABE6137C}" sibTransId="{5EF8E4FF-E130-4C52-A041-A97A1883446D}"/>
    <dgm:cxn modelId="{579988C3-56B3-49DD-8E84-40334FC40922}" type="presParOf" srcId="{1D85CD3B-7CF3-4812-B0D8-D0A2198B9F0C}" destId="{15D90755-0F8A-43DC-B65D-B83E9DB506B4}" srcOrd="0" destOrd="0" presId="urn:microsoft.com/office/officeart/2005/8/layout/vList5"/>
    <dgm:cxn modelId="{569A79E1-4A52-4829-BC30-7783DA76C381}" type="presParOf" srcId="{15D90755-0F8A-43DC-B65D-B83E9DB506B4}" destId="{91BD698A-F142-4B9E-A1AC-47D738B1ADD9}" srcOrd="0" destOrd="0" presId="urn:microsoft.com/office/officeart/2005/8/layout/vList5"/>
    <dgm:cxn modelId="{2847F058-D168-459F-B374-AF39DCBB0166}" type="presParOf" srcId="{15D90755-0F8A-43DC-B65D-B83E9DB506B4}" destId="{847336D9-CAA3-459D-AB8A-659616A4173D}" srcOrd="1" destOrd="0" presId="urn:microsoft.com/office/officeart/2005/8/layout/vList5"/>
    <dgm:cxn modelId="{8A5C37BE-DD1C-45E1-8CE0-B8759CD6065A}" type="presParOf" srcId="{1D85CD3B-7CF3-4812-B0D8-D0A2198B9F0C}" destId="{B61FAE5C-350E-4B9C-AEB2-0A8BC0D4EB63}" srcOrd="1" destOrd="0" presId="urn:microsoft.com/office/officeart/2005/8/layout/vList5"/>
    <dgm:cxn modelId="{45E81921-A46F-4A4E-838E-A718974E37F4}" type="presParOf" srcId="{1D85CD3B-7CF3-4812-B0D8-D0A2198B9F0C}" destId="{528509E0-46BA-48FF-A323-775DFA900167}" srcOrd="2" destOrd="0" presId="urn:microsoft.com/office/officeart/2005/8/layout/vList5"/>
    <dgm:cxn modelId="{37EE3A3D-6372-4022-B3BB-484A66466955}" type="presParOf" srcId="{528509E0-46BA-48FF-A323-775DFA900167}" destId="{31431A77-F189-4ED1-A81B-76AAA9E06C2E}" srcOrd="0" destOrd="0" presId="urn:microsoft.com/office/officeart/2005/8/layout/vList5"/>
    <dgm:cxn modelId="{2ADA3AFD-178C-4E26-95D2-01BA42CC5CC5}" type="presParOf" srcId="{528509E0-46BA-48FF-A323-775DFA900167}" destId="{AEA52CFA-6398-4215-8CB1-5AD48FEA23DC}" srcOrd="1" destOrd="0" presId="urn:microsoft.com/office/officeart/2005/8/layout/vList5"/>
    <dgm:cxn modelId="{90784598-0647-48D9-B749-D5594600DCDE}" type="presParOf" srcId="{1D85CD3B-7CF3-4812-B0D8-D0A2198B9F0C}" destId="{8B366E33-26CC-4389-9199-63A4D4889D23}" srcOrd="3" destOrd="0" presId="urn:microsoft.com/office/officeart/2005/8/layout/vList5"/>
    <dgm:cxn modelId="{6BD71824-6C0C-4B9A-B4C4-5460F9B62B21}" type="presParOf" srcId="{1D85CD3B-7CF3-4812-B0D8-D0A2198B9F0C}" destId="{E5D8A9EB-BE38-4392-BE4E-681D63DEC1F8}" srcOrd="4" destOrd="0" presId="urn:microsoft.com/office/officeart/2005/8/layout/vList5"/>
    <dgm:cxn modelId="{4306418B-CEFC-4FA8-A052-A0C9771FF4E8}" type="presParOf" srcId="{E5D8A9EB-BE38-4392-BE4E-681D63DEC1F8}" destId="{E4ED5851-66A2-41A9-B2A9-43AF5AA14564}" srcOrd="0" destOrd="0" presId="urn:microsoft.com/office/officeart/2005/8/layout/vList5"/>
    <dgm:cxn modelId="{8C587A81-1B47-4EEA-BCDF-A0687FA05FD7}" type="presParOf" srcId="{E5D8A9EB-BE38-4392-BE4E-681D63DEC1F8}" destId="{009CF64E-D633-4076-9099-B38A1B75D2E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BAE65A-AACB-418C-A1AB-767760EEC7A8}">
      <dsp:nvSpPr>
        <dsp:cNvPr id="0" name=""/>
        <dsp:cNvSpPr/>
      </dsp:nvSpPr>
      <dsp:spPr>
        <a:xfrm>
          <a:off x="0" y="207865"/>
          <a:ext cx="10668000" cy="1058400"/>
        </a:xfrm>
        <a:prstGeom prst="rect">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7955" tIns="291592" rIns="827955" bIns="128016" numCol="1" spcCol="1270" anchor="t" anchorCtr="0">
          <a:noAutofit/>
        </a:bodyPr>
        <a:lstStyle/>
        <a:p>
          <a:pPr marL="171450" lvl="1" indent="-171450" algn="l" defTabSz="800100">
            <a:lnSpc>
              <a:spcPct val="100000"/>
            </a:lnSpc>
            <a:spcBef>
              <a:spcPct val="0"/>
            </a:spcBef>
            <a:spcAft>
              <a:spcPts val="600"/>
            </a:spcAft>
            <a:buFont typeface="Wingdings" panose="05000000000000000000" pitchFamily="2" charset="2"/>
            <a:buChar char="§"/>
          </a:pPr>
          <a:r>
            <a:rPr lang="en-US" sz="1800" kern="1200" dirty="0">
              <a:latin typeface="Candara" panose="020E0502030303020204" pitchFamily="34" charset="0"/>
            </a:rPr>
            <a:t>Annual contributions = Annual benefits plus expenses</a:t>
          </a:r>
        </a:p>
        <a:p>
          <a:pPr marL="171450" lvl="1" indent="-171450" algn="l" defTabSz="800100">
            <a:lnSpc>
              <a:spcPct val="100000"/>
            </a:lnSpc>
            <a:spcBef>
              <a:spcPct val="0"/>
            </a:spcBef>
            <a:spcAft>
              <a:spcPts val="600"/>
            </a:spcAft>
            <a:buFont typeface="Wingdings" panose="05000000000000000000" pitchFamily="2" charset="2"/>
            <a:buChar char="§"/>
          </a:pPr>
          <a:r>
            <a:rPr lang="en-US" sz="1800" kern="1200" dirty="0">
              <a:latin typeface="Candara" panose="020E0502030303020204" pitchFamily="34" charset="0"/>
            </a:rPr>
            <a:t>Investment earnings</a:t>
          </a:r>
          <a:endParaRPr lang="en-US" sz="1600" kern="1200" dirty="0">
            <a:latin typeface="Candara" panose="020E0502030303020204" pitchFamily="34" charset="0"/>
          </a:endParaRPr>
        </a:p>
      </dsp:txBody>
      <dsp:txXfrm>
        <a:off x="0" y="207865"/>
        <a:ext cx="10668000" cy="1058400"/>
      </dsp:txXfrm>
    </dsp:sp>
    <dsp:sp modelId="{56A478B5-E1D5-4B8D-9988-8ABA72240B84}">
      <dsp:nvSpPr>
        <dsp:cNvPr id="0" name=""/>
        <dsp:cNvSpPr/>
      </dsp:nvSpPr>
      <dsp:spPr>
        <a:xfrm>
          <a:off x="533400" y="1225"/>
          <a:ext cx="7467600" cy="413280"/>
        </a:xfrm>
        <a:prstGeom prst="round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58" tIns="0" rIns="282258" bIns="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Candara" panose="020E0502030303020204" pitchFamily="34" charset="0"/>
            </a:rPr>
            <a:t>Pay-as-you-go</a:t>
          </a:r>
        </a:p>
      </dsp:txBody>
      <dsp:txXfrm>
        <a:off x="553575" y="21400"/>
        <a:ext cx="7427250" cy="372930"/>
      </dsp:txXfrm>
    </dsp:sp>
    <dsp:sp modelId="{C1339A99-6F51-417A-865B-8A3CE230F4E7}">
      <dsp:nvSpPr>
        <dsp:cNvPr id="0" name=""/>
        <dsp:cNvSpPr/>
      </dsp:nvSpPr>
      <dsp:spPr>
        <a:xfrm>
          <a:off x="0" y="1548505"/>
          <a:ext cx="10668000" cy="3528000"/>
        </a:xfrm>
        <a:prstGeom prst="rect">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7955" tIns="291592" rIns="827955" bIns="128016" numCol="1" spcCol="1270" anchor="t" anchorCtr="0">
          <a:noAutofit/>
        </a:bodyPr>
        <a:lstStyle/>
        <a:p>
          <a:pPr marL="171450" lvl="1" indent="-171450" algn="l" defTabSz="800100">
            <a:lnSpc>
              <a:spcPct val="100000"/>
            </a:lnSpc>
            <a:spcBef>
              <a:spcPct val="0"/>
            </a:spcBef>
            <a:spcAft>
              <a:spcPts val="600"/>
            </a:spcAft>
            <a:buFont typeface="Wingdings" panose="05000000000000000000" pitchFamily="2" charset="2"/>
            <a:buChar char="§"/>
          </a:pPr>
          <a:r>
            <a:rPr lang="en-US" sz="1800" kern="1200" dirty="0">
              <a:latin typeface="Candara" panose="020E0502030303020204" pitchFamily="34" charset="0"/>
            </a:rPr>
            <a:t>Generally used for defined benefit plans</a:t>
          </a:r>
          <a:endParaRPr lang="en-US" sz="700" kern="1200" dirty="0">
            <a:latin typeface="Candara" panose="020E0502030303020204" pitchFamily="34" charset="0"/>
          </a:endParaRPr>
        </a:p>
        <a:p>
          <a:pPr marL="171450" lvl="1" indent="-171450" algn="l" defTabSz="800100">
            <a:lnSpc>
              <a:spcPct val="100000"/>
            </a:lnSpc>
            <a:spcBef>
              <a:spcPct val="0"/>
            </a:spcBef>
            <a:spcAft>
              <a:spcPts val="600"/>
            </a:spcAft>
            <a:buFont typeface="Wingdings" panose="05000000000000000000" pitchFamily="2" charset="2"/>
            <a:buChar char="§"/>
          </a:pPr>
          <a:r>
            <a:rPr lang="en-US" sz="1800" kern="1200" dirty="0">
              <a:latin typeface="Candara" panose="020E0502030303020204" pitchFamily="34" charset="0"/>
            </a:rPr>
            <a:t>Goal is to pre-fund benefits over a member’s working career</a:t>
          </a:r>
          <a:endParaRPr lang="en-US" sz="700" kern="1200" dirty="0">
            <a:latin typeface="Candara" panose="020E0502030303020204" pitchFamily="34" charset="0"/>
          </a:endParaRPr>
        </a:p>
        <a:p>
          <a:pPr marL="171450" lvl="1" indent="-171450" algn="l" defTabSz="800100">
            <a:lnSpc>
              <a:spcPct val="100000"/>
            </a:lnSpc>
            <a:spcBef>
              <a:spcPct val="0"/>
            </a:spcBef>
            <a:spcAft>
              <a:spcPts val="600"/>
            </a:spcAft>
            <a:buFont typeface="Wingdings" panose="05000000000000000000" pitchFamily="2" charset="2"/>
            <a:buChar char="§"/>
          </a:pPr>
          <a:r>
            <a:rPr lang="en-US" sz="1800" kern="1200" dirty="0">
              <a:latin typeface="Candara" panose="020E0502030303020204" pitchFamily="34" charset="0"/>
            </a:rPr>
            <a:t>Actuarial valuations are prepared annually that assess the funded status of the plan and determine contribution requirements (in accordance with methods and assumptions set by state statutes or Board of Trustees and in accordance with guidance provided by actuarial standards of practice). </a:t>
          </a:r>
          <a:endParaRPr lang="en-US" sz="700" kern="1200" dirty="0">
            <a:latin typeface="Candara" panose="020E0502030303020204" pitchFamily="34" charset="0"/>
          </a:endParaRPr>
        </a:p>
        <a:p>
          <a:pPr marL="171450" lvl="1" indent="-171450" algn="l" defTabSz="800100">
            <a:lnSpc>
              <a:spcPct val="100000"/>
            </a:lnSpc>
            <a:spcBef>
              <a:spcPct val="0"/>
            </a:spcBef>
            <a:spcAft>
              <a:spcPts val="600"/>
            </a:spcAft>
            <a:buFont typeface="Wingdings" panose="05000000000000000000" pitchFamily="2" charset="2"/>
            <a:buChar char="§"/>
          </a:pPr>
          <a:r>
            <a:rPr lang="en-US" sz="1800" kern="1200" dirty="0">
              <a:latin typeface="Candara" panose="020E0502030303020204" pitchFamily="34" charset="0"/>
            </a:rPr>
            <a:t>Actuarial cost methods, asset valuation methods, amortization methods determine how much is funded and when</a:t>
          </a:r>
          <a:endParaRPr lang="en-US" sz="700" kern="1200" dirty="0">
            <a:latin typeface="Candara" panose="020E0502030303020204" pitchFamily="34" charset="0"/>
          </a:endParaRPr>
        </a:p>
        <a:p>
          <a:pPr marL="171450" lvl="1" indent="-171450" algn="l" defTabSz="800100">
            <a:lnSpc>
              <a:spcPct val="100000"/>
            </a:lnSpc>
            <a:spcBef>
              <a:spcPct val="0"/>
            </a:spcBef>
            <a:spcAft>
              <a:spcPts val="600"/>
            </a:spcAft>
            <a:buFont typeface="Wingdings" panose="05000000000000000000" pitchFamily="2" charset="2"/>
            <a:buChar char="§"/>
          </a:pPr>
          <a:r>
            <a:rPr lang="en-US" sz="1800" kern="1200" dirty="0">
              <a:latin typeface="Candara" panose="020E0502030303020204" pitchFamily="34" charset="0"/>
            </a:rPr>
            <a:t>LASERS is funded with the Entry Age Normal actuarial cost method, where </a:t>
          </a:r>
          <a:r>
            <a:rPr lang="en-US" sz="1800" u="sng" kern="1200" dirty="0">
              <a:latin typeface="Candara" panose="020E0502030303020204" pitchFamily="34" charset="0"/>
            </a:rPr>
            <a:t>intent</a:t>
          </a:r>
          <a:r>
            <a:rPr lang="en-US" sz="1800" kern="1200" dirty="0">
              <a:latin typeface="Candara" panose="020E0502030303020204" pitchFamily="34" charset="0"/>
            </a:rPr>
            <a:t> is to fund benefits with a level percentage of payroll over a member’s career</a:t>
          </a:r>
          <a:endParaRPr lang="en-US" sz="700" kern="1200" dirty="0">
            <a:latin typeface="Candara" panose="020E0502030303020204" pitchFamily="34" charset="0"/>
          </a:endParaRPr>
        </a:p>
      </dsp:txBody>
      <dsp:txXfrm>
        <a:off x="0" y="1548505"/>
        <a:ext cx="10668000" cy="3528000"/>
      </dsp:txXfrm>
    </dsp:sp>
    <dsp:sp modelId="{774E7C0B-92A3-4582-8423-5AB42BD04586}">
      <dsp:nvSpPr>
        <dsp:cNvPr id="0" name=""/>
        <dsp:cNvSpPr/>
      </dsp:nvSpPr>
      <dsp:spPr>
        <a:xfrm>
          <a:off x="533400" y="1341866"/>
          <a:ext cx="7467600" cy="413280"/>
        </a:xfrm>
        <a:prstGeom prst="round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258" tIns="0" rIns="282258" bIns="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Candara" panose="020E0502030303020204" pitchFamily="34" charset="0"/>
            </a:rPr>
            <a:t>Actuarial funding</a:t>
          </a:r>
        </a:p>
      </dsp:txBody>
      <dsp:txXfrm>
        <a:off x="553575" y="1362041"/>
        <a:ext cx="7427250" cy="3729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8CB091-231C-49D5-A610-A099352A0154}">
      <dsp:nvSpPr>
        <dsp:cNvPr id="0" name=""/>
        <dsp:cNvSpPr/>
      </dsp:nvSpPr>
      <dsp:spPr>
        <a:xfrm>
          <a:off x="9036637" y="381977"/>
          <a:ext cx="1854333" cy="879218"/>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Expenses</a:t>
          </a:r>
        </a:p>
      </dsp:txBody>
      <dsp:txXfrm>
        <a:off x="9079557" y="424897"/>
        <a:ext cx="1768493" cy="793378"/>
      </dsp:txXfrm>
    </dsp:sp>
    <dsp:sp modelId="{7E779473-BC7E-4D03-A09F-D4327B61DCCD}">
      <dsp:nvSpPr>
        <dsp:cNvPr id="0" name=""/>
        <dsp:cNvSpPr/>
      </dsp:nvSpPr>
      <dsp:spPr>
        <a:xfrm>
          <a:off x="7995314" y="364865"/>
          <a:ext cx="913441" cy="913441"/>
        </a:xfrm>
        <a:prstGeom prst="mathPlus">
          <a:avLst/>
        </a:prstGeom>
        <a:gradFill rotWithShape="0">
          <a:gsLst>
            <a:gs pos="0">
              <a:schemeClr val="accent3">
                <a:tint val="60000"/>
                <a:hueOff val="0"/>
                <a:satOff val="0"/>
                <a:lumOff val="0"/>
                <a:alphaOff val="0"/>
                <a:lumMod val="110000"/>
                <a:satMod val="105000"/>
                <a:tint val="67000"/>
              </a:schemeClr>
            </a:gs>
            <a:gs pos="50000">
              <a:schemeClr val="accent3">
                <a:tint val="60000"/>
                <a:hueOff val="0"/>
                <a:satOff val="0"/>
                <a:lumOff val="0"/>
                <a:alphaOff val="0"/>
                <a:lumMod val="105000"/>
                <a:satMod val="103000"/>
                <a:tint val="73000"/>
              </a:schemeClr>
            </a:gs>
            <a:gs pos="100000">
              <a:schemeClr val="accent3">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8116391" y="714165"/>
        <a:ext cx="671287" cy="214841"/>
      </dsp:txXfrm>
    </dsp:sp>
    <dsp:sp modelId="{549A1F2B-1449-4334-9479-3D5F90E70CB4}">
      <dsp:nvSpPr>
        <dsp:cNvPr id="0" name=""/>
        <dsp:cNvSpPr/>
      </dsp:nvSpPr>
      <dsp:spPr>
        <a:xfrm>
          <a:off x="6013098" y="381977"/>
          <a:ext cx="1854333" cy="879218"/>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Benefits</a:t>
          </a:r>
        </a:p>
      </dsp:txBody>
      <dsp:txXfrm>
        <a:off x="6056018" y="424897"/>
        <a:ext cx="1768493" cy="793378"/>
      </dsp:txXfrm>
    </dsp:sp>
    <dsp:sp modelId="{876A5736-61BD-4A07-9C0D-44F956EAA8D6}">
      <dsp:nvSpPr>
        <dsp:cNvPr id="0" name=""/>
        <dsp:cNvSpPr/>
      </dsp:nvSpPr>
      <dsp:spPr>
        <a:xfrm>
          <a:off x="2098892" y="451843"/>
          <a:ext cx="862983" cy="866983"/>
        </a:xfrm>
        <a:prstGeom prst="mathPlus">
          <a:avLst/>
        </a:prstGeom>
        <a:gradFill rotWithShape="0">
          <a:gsLst>
            <a:gs pos="0">
              <a:schemeClr val="accent3">
                <a:tint val="60000"/>
                <a:hueOff val="0"/>
                <a:satOff val="0"/>
                <a:lumOff val="0"/>
                <a:alphaOff val="0"/>
                <a:lumMod val="110000"/>
                <a:satMod val="105000"/>
                <a:tint val="67000"/>
              </a:schemeClr>
            </a:gs>
            <a:gs pos="50000">
              <a:schemeClr val="accent3">
                <a:tint val="60000"/>
                <a:hueOff val="0"/>
                <a:satOff val="0"/>
                <a:lumOff val="0"/>
                <a:alphaOff val="0"/>
                <a:lumMod val="105000"/>
                <a:satMod val="103000"/>
                <a:tint val="73000"/>
              </a:schemeClr>
            </a:gs>
            <a:gs pos="100000">
              <a:schemeClr val="accent3">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2213280" y="783848"/>
        <a:ext cx="634207" cy="202973"/>
      </dsp:txXfrm>
    </dsp:sp>
    <dsp:sp modelId="{77602EA2-98BE-40AB-9841-129297187950}">
      <dsp:nvSpPr>
        <dsp:cNvPr id="0" name=""/>
        <dsp:cNvSpPr/>
      </dsp:nvSpPr>
      <dsp:spPr>
        <a:xfrm>
          <a:off x="3135929" y="390095"/>
          <a:ext cx="1758422" cy="862981"/>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Investment Income	</a:t>
          </a:r>
        </a:p>
      </dsp:txBody>
      <dsp:txXfrm>
        <a:off x="3178056" y="432222"/>
        <a:ext cx="1674168" cy="778727"/>
      </dsp:txXfrm>
    </dsp:sp>
    <dsp:sp modelId="{D4B8B295-54C2-4A68-99F3-9A33A78A6366}">
      <dsp:nvSpPr>
        <dsp:cNvPr id="0" name=""/>
        <dsp:cNvSpPr/>
      </dsp:nvSpPr>
      <dsp:spPr>
        <a:xfrm>
          <a:off x="5021994" y="405385"/>
          <a:ext cx="913441" cy="913441"/>
        </a:xfrm>
        <a:prstGeom prst="mathEqual">
          <a:avLst/>
        </a:prstGeom>
        <a:gradFill rotWithShape="0">
          <a:gsLst>
            <a:gs pos="0">
              <a:schemeClr val="accent3">
                <a:tint val="60000"/>
                <a:hueOff val="0"/>
                <a:satOff val="0"/>
                <a:lumOff val="0"/>
                <a:alphaOff val="0"/>
                <a:lumMod val="110000"/>
                <a:satMod val="105000"/>
                <a:tint val="67000"/>
              </a:schemeClr>
            </a:gs>
            <a:gs pos="50000">
              <a:schemeClr val="accent3">
                <a:tint val="60000"/>
                <a:hueOff val="0"/>
                <a:satOff val="0"/>
                <a:lumOff val="0"/>
                <a:alphaOff val="0"/>
                <a:lumMod val="105000"/>
                <a:satMod val="103000"/>
                <a:tint val="73000"/>
              </a:schemeClr>
            </a:gs>
            <a:gs pos="100000">
              <a:schemeClr val="accent3">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en-US" sz="3800" kern="1200" dirty="0"/>
        </a:p>
      </dsp:txBody>
      <dsp:txXfrm>
        <a:off x="5143071" y="593554"/>
        <a:ext cx="671287" cy="537103"/>
      </dsp:txXfrm>
    </dsp:sp>
    <dsp:sp modelId="{829748BC-1A6B-4E95-91BB-A1185ECB5154}">
      <dsp:nvSpPr>
        <dsp:cNvPr id="0" name=""/>
        <dsp:cNvSpPr/>
      </dsp:nvSpPr>
      <dsp:spPr>
        <a:xfrm>
          <a:off x="5628" y="388489"/>
          <a:ext cx="1961096" cy="866194"/>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Contributions</a:t>
          </a:r>
        </a:p>
      </dsp:txBody>
      <dsp:txXfrm>
        <a:off x="47912" y="430773"/>
        <a:ext cx="1876528" cy="7816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0C2C89-A67C-467A-BC11-B126EFB7E0F3}">
      <dsp:nvSpPr>
        <dsp:cNvPr id="0" name=""/>
        <dsp:cNvSpPr/>
      </dsp:nvSpPr>
      <dsp:spPr>
        <a:xfrm>
          <a:off x="182" y="879854"/>
          <a:ext cx="1732001" cy="1512979"/>
        </a:xfrm>
        <a:prstGeom prst="ellipse">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100000"/>
            </a:lnSpc>
            <a:spcBef>
              <a:spcPct val="0"/>
            </a:spcBef>
            <a:spcAft>
              <a:spcPts val="0"/>
            </a:spcAft>
            <a:buNone/>
          </a:pPr>
          <a:r>
            <a:rPr lang="en-US" sz="2000" b="1" kern="1200" dirty="0">
              <a:solidFill>
                <a:schemeClr val="tx1"/>
              </a:solidFill>
              <a:latin typeface="Candara" panose="020E0502030303020204" pitchFamily="34" charset="0"/>
            </a:rPr>
            <a:t>Employer</a:t>
          </a:r>
        </a:p>
        <a:p>
          <a:pPr marL="0" lvl="0" indent="0" algn="ctr" defTabSz="889000">
            <a:lnSpc>
              <a:spcPct val="100000"/>
            </a:lnSpc>
            <a:spcBef>
              <a:spcPct val="0"/>
            </a:spcBef>
            <a:spcAft>
              <a:spcPts val="0"/>
            </a:spcAft>
            <a:buNone/>
          </a:pPr>
          <a:r>
            <a:rPr lang="en-US" sz="2000" b="1" kern="1200" dirty="0">
              <a:solidFill>
                <a:schemeClr val="tx1"/>
              </a:solidFill>
              <a:latin typeface="Candara" panose="020E0502030303020204" pitchFamily="34" charset="0"/>
            </a:rPr>
            <a:t>Portion of  Normal </a:t>
          </a:r>
          <a:br>
            <a:rPr lang="en-US" sz="2000" b="1" kern="1200" dirty="0">
              <a:solidFill>
                <a:schemeClr val="tx1"/>
              </a:solidFill>
              <a:latin typeface="Candara" panose="020E0502030303020204" pitchFamily="34" charset="0"/>
            </a:rPr>
          </a:br>
          <a:r>
            <a:rPr lang="en-US" sz="2000" b="1" kern="1200" dirty="0">
              <a:solidFill>
                <a:schemeClr val="tx1"/>
              </a:solidFill>
              <a:latin typeface="Candara" panose="020E0502030303020204" pitchFamily="34" charset="0"/>
            </a:rPr>
            <a:t>Cost</a:t>
          </a:r>
        </a:p>
      </dsp:txBody>
      <dsp:txXfrm>
        <a:off x="253828" y="1101425"/>
        <a:ext cx="1224709" cy="1069837"/>
      </dsp:txXfrm>
    </dsp:sp>
    <dsp:sp modelId="{9B4E017E-AF20-4FFE-A974-936ECE41C3D2}">
      <dsp:nvSpPr>
        <dsp:cNvPr id="0" name=""/>
        <dsp:cNvSpPr/>
      </dsp:nvSpPr>
      <dsp:spPr>
        <a:xfrm>
          <a:off x="1792901" y="1494595"/>
          <a:ext cx="427905" cy="427905"/>
        </a:xfrm>
        <a:prstGeom prst="mathPlus">
          <a:avLst/>
        </a:prstGeom>
        <a:solidFill>
          <a:schemeClr val="accent6">
            <a:lumMod val="60000"/>
            <a:lumOff val="40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dirty="0">
            <a:latin typeface="Candara" panose="020E0502030303020204" pitchFamily="34" charset="0"/>
          </a:endParaRPr>
        </a:p>
      </dsp:txBody>
      <dsp:txXfrm>
        <a:off x="1849620" y="1658226"/>
        <a:ext cx="314467" cy="100643"/>
      </dsp:txXfrm>
    </dsp:sp>
    <dsp:sp modelId="{EE471975-12F7-46CB-9E97-9E929EB424F1}">
      <dsp:nvSpPr>
        <dsp:cNvPr id="0" name=""/>
        <dsp:cNvSpPr/>
      </dsp:nvSpPr>
      <dsp:spPr>
        <a:xfrm>
          <a:off x="2279902" y="929428"/>
          <a:ext cx="1677243" cy="1413830"/>
        </a:xfrm>
        <a:prstGeom prst="ellipse">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latin typeface="Candara" panose="020E0502030303020204" pitchFamily="34" charset="0"/>
            </a:rPr>
            <a:t>Shared </a:t>
          </a:r>
          <a:br>
            <a:rPr lang="en-US" sz="2000" b="1" kern="1200" dirty="0">
              <a:solidFill>
                <a:schemeClr val="tx1"/>
              </a:solidFill>
              <a:latin typeface="Candara" panose="020E0502030303020204" pitchFamily="34" charset="0"/>
            </a:rPr>
          </a:br>
          <a:r>
            <a:rPr lang="en-US" sz="2000" b="1" kern="1200" dirty="0">
              <a:solidFill>
                <a:schemeClr val="tx1"/>
              </a:solidFill>
              <a:latin typeface="Candara" panose="020E0502030303020204" pitchFamily="34" charset="0"/>
            </a:rPr>
            <a:t>UAL Payment </a:t>
          </a:r>
          <a:endParaRPr lang="en-US" sz="1400" b="0" i="1" kern="1200" dirty="0">
            <a:solidFill>
              <a:schemeClr val="tx1"/>
            </a:solidFill>
          </a:endParaRPr>
        </a:p>
      </dsp:txBody>
      <dsp:txXfrm>
        <a:off x="2525529" y="1136479"/>
        <a:ext cx="1185989" cy="999728"/>
      </dsp:txXfrm>
    </dsp:sp>
    <dsp:sp modelId="{05402EB9-137F-4197-98F0-71D3B9639105}">
      <dsp:nvSpPr>
        <dsp:cNvPr id="0" name=""/>
        <dsp:cNvSpPr/>
      </dsp:nvSpPr>
      <dsp:spPr>
        <a:xfrm>
          <a:off x="4017053" y="1422391"/>
          <a:ext cx="427905" cy="427905"/>
        </a:xfrm>
        <a:prstGeom prst="mathPlus">
          <a:avLst/>
        </a:prstGeom>
        <a:solidFill>
          <a:schemeClr val="accent6">
            <a:lumMod val="60000"/>
            <a:lumOff val="40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dirty="0"/>
        </a:p>
      </dsp:txBody>
      <dsp:txXfrm>
        <a:off x="4073772" y="1586022"/>
        <a:ext cx="314467" cy="100643"/>
      </dsp:txXfrm>
    </dsp:sp>
    <dsp:sp modelId="{50548310-5678-469D-BA9F-71FDCC56DD5B}">
      <dsp:nvSpPr>
        <dsp:cNvPr id="0" name=""/>
        <dsp:cNvSpPr/>
      </dsp:nvSpPr>
      <dsp:spPr>
        <a:xfrm>
          <a:off x="4504866" y="922157"/>
          <a:ext cx="1680394" cy="1428372"/>
        </a:xfrm>
        <a:prstGeom prst="flowChartConnector">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Admin Expense </a:t>
          </a:r>
          <a:r>
            <a:rPr lang="en-US" sz="1800" b="0" i="1" kern="1200" dirty="0">
              <a:solidFill>
                <a:schemeClr val="tx1"/>
              </a:solidFill>
            </a:rPr>
            <a:t>(non- investment</a:t>
          </a:r>
          <a:r>
            <a:rPr lang="en-US" sz="2000" b="0" i="1" kern="1200" dirty="0">
              <a:solidFill>
                <a:schemeClr val="tx1"/>
              </a:solidFill>
            </a:rPr>
            <a:t>)</a:t>
          </a:r>
          <a:endParaRPr lang="en-US" sz="2000" b="1" kern="1200" dirty="0">
            <a:solidFill>
              <a:schemeClr val="tx1"/>
            </a:solidFill>
            <a:latin typeface="Candara" panose="020E0502030303020204" pitchFamily="34" charset="0"/>
          </a:endParaRPr>
        </a:p>
      </dsp:txBody>
      <dsp:txXfrm>
        <a:off x="4750954" y="1131337"/>
        <a:ext cx="1188218" cy="1010012"/>
      </dsp:txXfrm>
    </dsp:sp>
    <dsp:sp modelId="{C1411A95-94F3-4011-97A1-2611E752E125}">
      <dsp:nvSpPr>
        <dsp:cNvPr id="0" name=""/>
        <dsp:cNvSpPr/>
      </dsp:nvSpPr>
      <dsp:spPr>
        <a:xfrm>
          <a:off x="6245167" y="1422391"/>
          <a:ext cx="427905" cy="427905"/>
        </a:xfrm>
        <a:prstGeom prst="mathPlus">
          <a:avLst/>
        </a:prstGeom>
        <a:solidFill>
          <a:schemeClr val="accent6">
            <a:lumMod val="60000"/>
            <a:lumOff val="40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6301886" y="1586022"/>
        <a:ext cx="314467" cy="100643"/>
      </dsp:txXfrm>
    </dsp:sp>
    <dsp:sp modelId="{AC0C338C-E4DF-49D5-BEBF-B2ACFB98111B}">
      <dsp:nvSpPr>
        <dsp:cNvPr id="0" name=""/>
        <dsp:cNvSpPr/>
      </dsp:nvSpPr>
      <dsp:spPr>
        <a:xfrm>
          <a:off x="6732980" y="774482"/>
          <a:ext cx="2040550" cy="1723723"/>
        </a:xfrm>
        <a:prstGeom prst="ellipse">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latin typeface="Candara" panose="020E0502030303020204" pitchFamily="34" charset="0"/>
            </a:rPr>
            <a:t>Account Funding Contribution Rate</a:t>
          </a:r>
        </a:p>
      </dsp:txBody>
      <dsp:txXfrm>
        <a:off x="7031812" y="1026915"/>
        <a:ext cx="1442886" cy="1218857"/>
      </dsp:txXfrm>
    </dsp:sp>
    <dsp:sp modelId="{D7433636-9135-4CCD-B0EB-FC5DA0C34F40}">
      <dsp:nvSpPr>
        <dsp:cNvPr id="0" name=""/>
        <dsp:cNvSpPr/>
      </dsp:nvSpPr>
      <dsp:spPr>
        <a:xfrm>
          <a:off x="8833437" y="1422391"/>
          <a:ext cx="427905" cy="427905"/>
        </a:xfrm>
        <a:prstGeom prst="mathEqual">
          <a:avLst/>
        </a:prstGeom>
        <a:solidFill>
          <a:schemeClr val="accent6">
            <a:lumMod val="60000"/>
            <a:lumOff val="40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8890156" y="1510539"/>
        <a:ext cx="314467" cy="251609"/>
      </dsp:txXfrm>
    </dsp:sp>
    <dsp:sp modelId="{C65832C6-1674-47A1-BBDF-02D883D02D28}">
      <dsp:nvSpPr>
        <dsp:cNvPr id="0" name=""/>
        <dsp:cNvSpPr/>
      </dsp:nvSpPr>
      <dsp:spPr>
        <a:xfrm>
          <a:off x="9321250" y="782247"/>
          <a:ext cx="1727567" cy="1708193"/>
        </a:xfrm>
        <a:prstGeom prst="ellipse">
          <a:avLst/>
        </a:prstGeom>
        <a:solidFill>
          <a:schemeClr val="accent6">
            <a:lumMod val="40000"/>
            <a:lumOff val="60000"/>
          </a:schemeClr>
        </a:solidFill>
        <a:ln w="25400" cap="flat" cmpd="sng" algn="ctr">
          <a:solidFill>
            <a:schemeClr val="tx1"/>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solidFill>
                <a:schemeClr val="tx1"/>
              </a:solidFill>
              <a:latin typeface="Candara" panose="020E0502030303020204" pitchFamily="34" charset="0"/>
            </a:rPr>
            <a:t>Total Employer Rate</a:t>
          </a:r>
        </a:p>
      </dsp:txBody>
      <dsp:txXfrm>
        <a:off x="9574246" y="1032406"/>
        <a:ext cx="1221575" cy="12078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0C2C89-A67C-467A-BC11-B126EFB7E0F3}">
      <dsp:nvSpPr>
        <dsp:cNvPr id="0" name=""/>
        <dsp:cNvSpPr/>
      </dsp:nvSpPr>
      <dsp:spPr>
        <a:xfrm>
          <a:off x="182" y="1256976"/>
          <a:ext cx="1732001" cy="1512979"/>
        </a:xfrm>
        <a:prstGeom prst="ellipse">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100000"/>
            </a:lnSpc>
            <a:spcBef>
              <a:spcPct val="0"/>
            </a:spcBef>
            <a:spcAft>
              <a:spcPts val="0"/>
            </a:spcAft>
            <a:buNone/>
          </a:pPr>
          <a:r>
            <a:rPr lang="en-US" sz="2000" b="1" kern="1200" dirty="0">
              <a:solidFill>
                <a:schemeClr val="tx1"/>
              </a:solidFill>
              <a:latin typeface="Candara" panose="020E0502030303020204" pitchFamily="34" charset="0"/>
            </a:rPr>
            <a:t>Employer</a:t>
          </a:r>
        </a:p>
        <a:p>
          <a:pPr marL="0" lvl="0" indent="0" algn="ctr" defTabSz="889000">
            <a:lnSpc>
              <a:spcPct val="100000"/>
            </a:lnSpc>
            <a:spcBef>
              <a:spcPct val="0"/>
            </a:spcBef>
            <a:spcAft>
              <a:spcPts val="0"/>
            </a:spcAft>
            <a:buNone/>
          </a:pPr>
          <a:r>
            <a:rPr lang="en-US" sz="2000" b="1" kern="1200" dirty="0">
              <a:solidFill>
                <a:schemeClr val="tx1"/>
              </a:solidFill>
              <a:latin typeface="Candara" panose="020E0502030303020204" pitchFamily="34" charset="0"/>
            </a:rPr>
            <a:t>Portion of  Normal </a:t>
          </a:r>
          <a:br>
            <a:rPr lang="en-US" sz="2000" b="1" kern="1200" dirty="0">
              <a:solidFill>
                <a:schemeClr val="tx1"/>
              </a:solidFill>
              <a:latin typeface="Candara" panose="020E0502030303020204" pitchFamily="34" charset="0"/>
            </a:rPr>
          </a:br>
          <a:r>
            <a:rPr lang="en-US" sz="2000" b="1" kern="1200" dirty="0">
              <a:solidFill>
                <a:schemeClr val="tx1"/>
              </a:solidFill>
              <a:latin typeface="Candara" panose="020E0502030303020204" pitchFamily="34" charset="0"/>
            </a:rPr>
            <a:t>Cost</a:t>
          </a:r>
        </a:p>
      </dsp:txBody>
      <dsp:txXfrm>
        <a:off x="253828" y="1478547"/>
        <a:ext cx="1224709" cy="1069837"/>
      </dsp:txXfrm>
    </dsp:sp>
    <dsp:sp modelId="{9B4E017E-AF20-4FFE-A974-936ECE41C3D2}">
      <dsp:nvSpPr>
        <dsp:cNvPr id="0" name=""/>
        <dsp:cNvSpPr/>
      </dsp:nvSpPr>
      <dsp:spPr>
        <a:xfrm>
          <a:off x="1792901" y="1871717"/>
          <a:ext cx="427905" cy="427905"/>
        </a:xfrm>
        <a:prstGeom prst="mathPlus">
          <a:avLst/>
        </a:prstGeom>
        <a:solidFill>
          <a:schemeClr val="accent6">
            <a:lumMod val="60000"/>
            <a:lumOff val="40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dirty="0">
            <a:latin typeface="Candara" panose="020E0502030303020204" pitchFamily="34" charset="0"/>
          </a:endParaRPr>
        </a:p>
      </dsp:txBody>
      <dsp:txXfrm>
        <a:off x="1849620" y="2035348"/>
        <a:ext cx="314467" cy="100643"/>
      </dsp:txXfrm>
    </dsp:sp>
    <dsp:sp modelId="{EE471975-12F7-46CB-9E97-9E929EB424F1}">
      <dsp:nvSpPr>
        <dsp:cNvPr id="0" name=""/>
        <dsp:cNvSpPr/>
      </dsp:nvSpPr>
      <dsp:spPr>
        <a:xfrm>
          <a:off x="2279902" y="1306550"/>
          <a:ext cx="1677243" cy="1413830"/>
        </a:xfrm>
        <a:prstGeom prst="ellipse">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latin typeface="Candara" panose="020E0502030303020204" pitchFamily="34" charset="0"/>
            </a:rPr>
            <a:t>Total </a:t>
          </a:r>
          <a:br>
            <a:rPr lang="en-US" sz="2000" b="1" kern="1200" dirty="0">
              <a:solidFill>
                <a:schemeClr val="tx1"/>
              </a:solidFill>
              <a:latin typeface="Candara" panose="020E0502030303020204" pitchFamily="34" charset="0"/>
            </a:rPr>
          </a:br>
          <a:r>
            <a:rPr lang="en-US" sz="2000" b="1" kern="1200" dirty="0">
              <a:solidFill>
                <a:schemeClr val="tx1"/>
              </a:solidFill>
              <a:latin typeface="Candara" panose="020E0502030303020204" pitchFamily="34" charset="0"/>
            </a:rPr>
            <a:t>UAL Payment </a:t>
          </a:r>
          <a:endParaRPr lang="en-US" sz="1400" b="0" i="1" kern="1200" dirty="0">
            <a:solidFill>
              <a:schemeClr val="tx1"/>
            </a:solidFill>
          </a:endParaRPr>
        </a:p>
      </dsp:txBody>
      <dsp:txXfrm>
        <a:off x="2525529" y="1513601"/>
        <a:ext cx="1185989" cy="999728"/>
      </dsp:txXfrm>
    </dsp:sp>
    <dsp:sp modelId="{05402EB9-137F-4197-98F0-71D3B9639105}">
      <dsp:nvSpPr>
        <dsp:cNvPr id="0" name=""/>
        <dsp:cNvSpPr/>
      </dsp:nvSpPr>
      <dsp:spPr>
        <a:xfrm>
          <a:off x="4017053" y="1799513"/>
          <a:ext cx="427905" cy="427905"/>
        </a:xfrm>
        <a:prstGeom prst="mathPlus">
          <a:avLst/>
        </a:prstGeom>
        <a:solidFill>
          <a:schemeClr val="accent6">
            <a:lumMod val="60000"/>
            <a:lumOff val="40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dirty="0"/>
        </a:p>
      </dsp:txBody>
      <dsp:txXfrm>
        <a:off x="4073772" y="1963144"/>
        <a:ext cx="314467" cy="100643"/>
      </dsp:txXfrm>
    </dsp:sp>
    <dsp:sp modelId="{50548310-5678-469D-BA9F-71FDCC56DD5B}">
      <dsp:nvSpPr>
        <dsp:cNvPr id="0" name=""/>
        <dsp:cNvSpPr/>
      </dsp:nvSpPr>
      <dsp:spPr>
        <a:xfrm>
          <a:off x="4504866" y="1299279"/>
          <a:ext cx="1680394" cy="1428372"/>
        </a:xfrm>
        <a:prstGeom prst="flowChartConnector">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Admin Expense </a:t>
          </a:r>
          <a:r>
            <a:rPr lang="en-US" sz="1800" b="0" i="1" kern="1200" dirty="0">
              <a:solidFill>
                <a:schemeClr val="tx1"/>
              </a:solidFill>
            </a:rPr>
            <a:t>(non- investment</a:t>
          </a:r>
          <a:r>
            <a:rPr lang="en-US" sz="2000" b="0" i="1" kern="1200" dirty="0">
              <a:solidFill>
                <a:schemeClr val="tx1"/>
              </a:solidFill>
            </a:rPr>
            <a:t>)</a:t>
          </a:r>
          <a:endParaRPr lang="en-US" sz="2000" b="1" kern="1200" dirty="0">
            <a:solidFill>
              <a:schemeClr val="tx1"/>
            </a:solidFill>
            <a:latin typeface="Candara" panose="020E0502030303020204" pitchFamily="34" charset="0"/>
          </a:endParaRPr>
        </a:p>
      </dsp:txBody>
      <dsp:txXfrm>
        <a:off x="4750954" y="1508459"/>
        <a:ext cx="1188218" cy="1010012"/>
      </dsp:txXfrm>
    </dsp:sp>
    <dsp:sp modelId="{C1411A95-94F3-4011-97A1-2611E752E125}">
      <dsp:nvSpPr>
        <dsp:cNvPr id="0" name=""/>
        <dsp:cNvSpPr/>
      </dsp:nvSpPr>
      <dsp:spPr>
        <a:xfrm>
          <a:off x="6245167" y="1799513"/>
          <a:ext cx="427905" cy="427905"/>
        </a:xfrm>
        <a:prstGeom prst="mathPlus">
          <a:avLst/>
        </a:prstGeom>
        <a:solidFill>
          <a:schemeClr val="accent6">
            <a:lumMod val="60000"/>
            <a:lumOff val="40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6301886" y="1963144"/>
        <a:ext cx="314467" cy="100643"/>
      </dsp:txXfrm>
    </dsp:sp>
    <dsp:sp modelId="{AC0C338C-E4DF-49D5-BEBF-B2ACFB98111B}">
      <dsp:nvSpPr>
        <dsp:cNvPr id="0" name=""/>
        <dsp:cNvSpPr/>
      </dsp:nvSpPr>
      <dsp:spPr>
        <a:xfrm>
          <a:off x="6732980" y="1151604"/>
          <a:ext cx="2040550" cy="1723723"/>
        </a:xfrm>
        <a:prstGeom prst="ellipse">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latin typeface="Candara" panose="020E0502030303020204" pitchFamily="34" charset="0"/>
            </a:rPr>
            <a:t>Account Funding Contribution Rate</a:t>
          </a:r>
        </a:p>
      </dsp:txBody>
      <dsp:txXfrm>
        <a:off x="7031812" y="1404037"/>
        <a:ext cx="1442886" cy="1218857"/>
      </dsp:txXfrm>
    </dsp:sp>
    <dsp:sp modelId="{D7433636-9135-4CCD-B0EB-FC5DA0C34F40}">
      <dsp:nvSpPr>
        <dsp:cNvPr id="0" name=""/>
        <dsp:cNvSpPr/>
      </dsp:nvSpPr>
      <dsp:spPr>
        <a:xfrm>
          <a:off x="8833437" y="1799513"/>
          <a:ext cx="427905" cy="427905"/>
        </a:xfrm>
        <a:prstGeom prst="mathEqual">
          <a:avLst/>
        </a:prstGeom>
        <a:solidFill>
          <a:schemeClr val="accent6">
            <a:lumMod val="60000"/>
            <a:lumOff val="40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8890156" y="1887661"/>
        <a:ext cx="314467" cy="251609"/>
      </dsp:txXfrm>
    </dsp:sp>
    <dsp:sp modelId="{C65832C6-1674-47A1-BBDF-02D883D02D28}">
      <dsp:nvSpPr>
        <dsp:cNvPr id="0" name=""/>
        <dsp:cNvSpPr/>
      </dsp:nvSpPr>
      <dsp:spPr>
        <a:xfrm>
          <a:off x="9321250" y="1159369"/>
          <a:ext cx="1727567" cy="1708193"/>
        </a:xfrm>
        <a:prstGeom prst="ellipse">
          <a:avLst/>
        </a:prstGeom>
        <a:solidFill>
          <a:schemeClr val="accent6">
            <a:lumMod val="40000"/>
            <a:lumOff val="60000"/>
          </a:schemeClr>
        </a:solidFill>
        <a:ln w="25400" cap="flat" cmpd="sng" algn="ctr">
          <a:solidFill>
            <a:schemeClr val="tx1"/>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solidFill>
                <a:schemeClr val="tx1"/>
              </a:solidFill>
              <a:latin typeface="Candara" panose="020E0502030303020204" pitchFamily="34" charset="0"/>
            </a:rPr>
            <a:t>Total Employer Rate</a:t>
          </a:r>
        </a:p>
      </dsp:txBody>
      <dsp:txXfrm>
        <a:off x="9574246" y="1409528"/>
        <a:ext cx="1221575" cy="12078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336D9-CAA3-459D-AB8A-659616A4173D}">
      <dsp:nvSpPr>
        <dsp:cNvPr id="0" name=""/>
        <dsp:cNvSpPr/>
      </dsp:nvSpPr>
      <dsp:spPr>
        <a:xfrm rot="5400000">
          <a:off x="3156855" y="-1173955"/>
          <a:ext cx="945121" cy="3866375"/>
        </a:xfrm>
        <a:prstGeom prst="round2SameRect">
          <a:avLst/>
        </a:prstGeom>
        <a:solidFill>
          <a:schemeClr val="lt1">
            <a:alpha val="90000"/>
            <a:tint val="40000"/>
            <a:hueOff val="0"/>
            <a:satOff val="0"/>
            <a:lumOff val="0"/>
            <a:alphaOff val="0"/>
          </a:schemeClr>
        </a:solidFill>
        <a:ln w="1270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i="0" kern="1200" dirty="0">
              <a:solidFill>
                <a:schemeClr val="tx1"/>
              </a:solidFill>
              <a:latin typeface="Candara" panose="020E0502030303020204" pitchFamily="34" charset="0"/>
            </a:rPr>
            <a:t>Portion of present value of future benefits generally attributable to the past</a:t>
          </a:r>
          <a:endParaRPr lang="en-US" sz="1300" kern="1200" dirty="0">
            <a:solidFill>
              <a:schemeClr val="tx1"/>
            </a:solidFill>
          </a:endParaRPr>
        </a:p>
        <a:p>
          <a:pPr marL="114300" lvl="1" indent="-114300" algn="l" defTabSz="577850">
            <a:lnSpc>
              <a:spcPct val="90000"/>
            </a:lnSpc>
            <a:spcBef>
              <a:spcPct val="0"/>
            </a:spcBef>
            <a:spcAft>
              <a:spcPct val="15000"/>
            </a:spcAft>
            <a:buChar char="•"/>
          </a:pPr>
          <a:r>
            <a:rPr lang="en-US" sz="1300" i="0" kern="1200" dirty="0">
              <a:solidFill>
                <a:schemeClr val="tx1"/>
              </a:solidFill>
              <a:latin typeface="Candara" panose="020E0502030303020204" pitchFamily="34" charset="0"/>
            </a:rPr>
            <a:t>Precise definition varies with different actuarial cost methods </a:t>
          </a:r>
          <a:endParaRPr lang="en-US" sz="1300" kern="1200" dirty="0">
            <a:solidFill>
              <a:schemeClr val="tx1"/>
            </a:solidFill>
          </a:endParaRPr>
        </a:p>
      </dsp:txBody>
      <dsp:txXfrm rot="-5400000">
        <a:off x="1696229" y="332808"/>
        <a:ext cx="3820238" cy="852847"/>
      </dsp:txXfrm>
    </dsp:sp>
    <dsp:sp modelId="{91BD698A-F142-4B9E-A1AC-47D738B1ADD9}">
      <dsp:nvSpPr>
        <dsp:cNvPr id="0" name=""/>
        <dsp:cNvSpPr/>
      </dsp:nvSpPr>
      <dsp:spPr>
        <a:xfrm>
          <a:off x="152396" y="824"/>
          <a:ext cx="1543831" cy="1516815"/>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1"/>
              </a:solidFill>
            </a:rPr>
            <a:t>Actuarial Accrued Liability</a:t>
          </a:r>
        </a:p>
      </dsp:txBody>
      <dsp:txXfrm>
        <a:off x="226441" y="74869"/>
        <a:ext cx="1395741" cy="1368725"/>
      </dsp:txXfrm>
    </dsp:sp>
    <dsp:sp modelId="{AEA52CFA-6398-4215-8CB1-5AD48FEA23DC}">
      <dsp:nvSpPr>
        <dsp:cNvPr id="0" name=""/>
        <dsp:cNvSpPr/>
      </dsp:nvSpPr>
      <dsp:spPr>
        <a:xfrm rot="5400000">
          <a:off x="2781598" y="505117"/>
          <a:ext cx="1682063" cy="3858791"/>
        </a:xfrm>
        <a:prstGeom prst="round2SameRect">
          <a:avLst/>
        </a:prstGeom>
        <a:solidFill>
          <a:schemeClr val="lt1">
            <a:alpha val="90000"/>
            <a:tint val="40000"/>
            <a:hueOff val="0"/>
            <a:satOff val="0"/>
            <a:lumOff val="0"/>
            <a:alphaOff val="0"/>
          </a:schemeClr>
        </a:solidFill>
        <a:ln w="1270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latin typeface="Candara" panose="020E0502030303020204" pitchFamily="34" charset="0"/>
            </a:rPr>
            <a:t>Actuarial Value of Assets (determined by gradually recognizing investment gains and losses relative to discount rate over 5-years less side-funds</a:t>
          </a:r>
          <a:endParaRPr lang="en-US" sz="1500" kern="1200" dirty="0"/>
        </a:p>
        <a:p>
          <a:pPr marL="114300" lvl="1" indent="-114300" algn="l" defTabSz="666750">
            <a:lnSpc>
              <a:spcPct val="90000"/>
            </a:lnSpc>
            <a:spcBef>
              <a:spcPct val="0"/>
            </a:spcBef>
            <a:spcAft>
              <a:spcPct val="15000"/>
            </a:spcAft>
            <a:buChar char="•"/>
          </a:pPr>
          <a:r>
            <a:rPr lang="en-US" sz="1500" kern="1200" dirty="0">
              <a:latin typeface="Candara" panose="020E0502030303020204" pitchFamily="34" charset="0"/>
            </a:rPr>
            <a:t>Assets available to pay regular plan benefits</a:t>
          </a:r>
          <a:endParaRPr lang="en-US" sz="1500" kern="1200" dirty="0"/>
        </a:p>
        <a:p>
          <a:pPr marL="114300" lvl="1" indent="-114300" algn="l" defTabSz="666750">
            <a:lnSpc>
              <a:spcPct val="90000"/>
            </a:lnSpc>
            <a:spcBef>
              <a:spcPct val="0"/>
            </a:spcBef>
            <a:spcAft>
              <a:spcPct val="15000"/>
            </a:spcAft>
            <a:buChar char="•"/>
          </a:pPr>
          <a:r>
            <a:rPr lang="en-US" sz="1500" kern="1200" dirty="0"/>
            <a:t>Funded Ratio = Val Assets/Actuarial Accrued Liability</a:t>
          </a:r>
        </a:p>
      </dsp:txBody>
      <dsp:txXfrm rot="-5400000">
        <a:off x="1693234" y="1675593"/>
        <a:ext cx="3776679" cy="1517839"/>
      </dsp:txXfrm>
    </dsp:sp>
    <dsp:sp modelId="{31431A77-F189-4ED1-A81B-76AAA9E06C2E}">
      <dsp:nvSpPr>
        <dsp:cNvPr id="0" name=""/>
        <dsp:cNvSpPr/>
      </dsp:nvSpPr>
      <dsp:spPr>
        <a:xfrm>
          <a:off x="152396" y="1676105"/>
          <a:ext cx="1540838" cy="1516815"/>
        </a:xfrm>
        <a:prstGeom prst="roundRect">
          <a:avLst/>
        </a:prstGeom>
        <a:solidFill>
          <a:schemeClr val="accent6">
            <a:lumMod val="20000"/>
            <a:lumOff val="8000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b="1" kern="1200" baseline="0" dirty="0">
              <a:solidFill>
                <a:schemeClr val="accent6">
                  <a:lumMod val="75000"/>
                </a:schemeClr>
              </a:solidFill>
            </a:rPr>
            <a:t>Valuation Assets</a:t>
          </a:r>
        </a:p>
      </dsp:txBody>
      <dsp:txXfrm>
        <a:off x="226441" y="1750150"/>
        <a:ext cx="1392748" cy="1368725"/>
      </dsp:txXfrm>
    </dsp:sp>
    <dsp:sp modelId="{009CF64E-D633-4076-9099-B38A1B75D2EF}">
      <dsp:nvSpPr>
        <dsp:cNvPr id="0" name=""/>
        <dsp:cNvSpPr/>
      </dsp:nvSpPr>
      <dsp:spPr>
        <a:xfrm rot="5400000">
          <a:off x="3177728" y="2176623"/>
          <a:ext cx="903379" cy="3866339"/>
        </a:xfrm>
        <a:prstGeom prst="round2SameRect">
          <a:avLst/>
        </a:prstGeom>
        <a:solidFill>
          <a:schemeClr val="lt1">
            <a:alpha val="90000"/>
            <a:tint val="40000"/>
            <a:hueOff val="0"/>
            <a:satOff val="0"/>
            <a:lumOff val="0"/>
            <a:alphaOff val="0"/>
          </a:schemeClr>
        </a:solidFill>
        <a:ln w="1270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Candara" panose="020E0502030303020204" pitchFamily="34" charset="0"/>
              <a:cs typeface="Calibri" panose="020F0502020204030204" pitchFamily="34" charset="0"/>
            </a:rPr>
            <a:t>The portion of the  </a:t>
          </a:r>
          <a:r>
            <a:rPr lang="en-US" sz="1300" b="1" u="sng" kern="1200" dirty="0">
              <a:latin typeface="Candara" panose="020E0502030303020204" pitchFamily="34" charset="0"/>
              <a:cs typeface="Calibri" panose="020F0502020204030204" pitchFamily="34" charset="0"/>
            </a:rPr>
            <a:t>Actuarial Accrued Liability </a:t>
          </a:r>
          <a:r>
            <a:rPr lang="en-US" sz="1300" b="0" u="none" kern="1200" dirty="0">
              <a:latin typeface="Candara" panose="020E0502030303020204" pitchFamily="34" charset="0"/>
              <a:cs typeface="Calibri" panose="020F0502020204030204" pitchFamily="34" charset="0"/>
            </a:rPr>
            <a:t>that exceeds the </a:t>
          </a:r>
          <a:r>
            <a:rPr lang="en-US" sz="1300" b="1" u="sng" kern="1200" dirty="0">
              <a:latin typeface="Candara" panose="020E0502030303020204" pitchFamily="34" charset="0"/>
              <a:cs typeface="Calibri" panose="020F0502020204030204" pitchFamily="34" charset="0"/>
            </a:rPr>
            <a:t>Valuation Assets </a:t>
          </a:r>
          <a:endParaRPr lang="en-US" sz="1300" b="0" u="none" kern="1200" dirty="0"/>
        </a:p>
        <a:p>
          <a:pPr marL="114300" lvl="1" indent="-114300" algn="l" defTabSz="577850">
            <a:lnSpc>
              <a:spcPct val="90000"/>
            </a:lnSpc>
            <a:spcBef>
              <a:spcPct val="0"/>
            </a:spcBef>
            <a:spcAft>
              <a:spcPct val="15000"/>
            </a:spcAft>
            <a:buChar char="•"/>
          </a:pPr>
          <a:r>
            <a:rPr lang="en-US" sz="1300" b="0" u="none" kern="1200" dirty="0">
              <a:latin typeface="Candara" panose="020E0502030303020204" pitchFamily="34" charset="0"/>
              <a:cs typeface="Calibri" panose="020F0502020204030204" pitchFamily="34" charset="0"/>
            </a:rPr>
            <a:t>Funded via future employer contributions. </a:t>
          </a:r>
          <a:endParaRPr lang="en-US" sz="1300" b="0" u="none" kern="1200" dirty="0"/>
        </a:p>
      </dsp:txBody>
      <dsp:txXfrm rot="-5400000">
        <a:off x="1696249" y="3702202"/>
        <a:ext cx="3822240" cy="815181"/>
      </dsp:txXfrm>
    </dsp:sp>
    <dsp:sp modelId="{E4ED5851-66A2-41A9-B2A9-43AF5AA14564}">
      <dsp:nvSpPr>
        <dsp:cNvPr id="0" name=""/>
        <dsp:cNvSpPr/>
      </dsp:nvSpPr>
      <dsp:spPr>
        <a:xfrm>
          <a:off x="151957" y="3352210"/>
          <a:ext cx="1543852" cy="1516815"/>
        </a:xfrm>
        <a:prstGeom prst="roundRect">
          <a:avLst/>
        </a:prstGeom>
        <a:solidFill>
          <a:schemeClr val="accent2">
            <a:lumMod val="20000"/>
            <a:lumOff val="8000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b="1" kern="1200" baseline="0" dirty="0">
              <a:solidFill>
                <a:schemeClr val="accent2">
                  <a:lumMod val="75000"/>
                </a:schemeClr>
              </a:solidFill>
            </a:rPr>
            <a:t>Unfunded (Actuarial)  Accrued Liability</a:t>
          </a:r>
        </a:p>
      </dsp:txBody>
      <dsp:txXfrm>
        <a:off x="226002" y="3426255"/>
        <a:ext cx="1395762" cy="136872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40" cy="469424"/>
          </a:xfrm>
          <a:prstGeom prst="rect">
            <a:avLst/>
          </a:prstGeom>
        </p:spPr>
        <p:txBody>
          <a:bodyPr vert="horz" lIns="94207" tIns="47104" rIns="94207" bIns="47104" rtlCol="0"/>
          <a:lstStyle>
            <a:lvl1pPr algn="l">
              <a:defRPr sz="1300"/>
            </a:lvl1pPr>
          </a:lstStyle>
          <a:p>
            <a:endParaRPr lang="en-US" dirty="0"/>
          </a:p>
        </p:txBody>
      </p:sp>
      <p:sp>
        <p:nvSpPr>
          <p:cNvPr id="3" name="Date Placeholder 2"/>
          <p:cNvSpPr>
            <a:spLocks noGrp="1"/>
          </p:cNvSpPr>
          <p:nvPr>
            <p:ph type="dt" sz="quarter" idx="1"/>
          </p:nvPr>
        </p:nvSpPr>
        <p:spPr>
          <a:xfrm>
            <a:off x="4023093" y="0"/>
            <a:ext cx="3077740" cy="469424"/>
          </a:xfrm>
          <a:prstGeom prst="rect">
            <a:avLst/>
          </a:prstGeom>
        </p:spPr>
        <p:txBody>
          <a:bodyPr vert="horz" lIns="94207" tIns="47104" rIns="94207" bIns="47104" rtlCol="0"/>
          <a:lstStyle>
            <a:lvl1pPr algn="r">
              <a:defRPr sz="1300"/>
            </a:lvl1pPr>
          </a:lstStyle>
          <a:p>
            <a:fld id="{9CF9CE15-D185-4F7F-81C7-7D48F8B19CC8}" type="datetimeFigureOut">
              <a:rPr lang="en-US" smtClean="0"/>
              <a:t>2/13/2025</a:t>
            </a:fld>
            <a:endParaRPr lang="en-US" dirty="0"/>
          </a:p>
        </p:txBody>
      </p:sp>
      <p:sp>
        <p:nvSpPr>
          <p:cNvPr id="4" name="Footer Placeholder 3"/>
          <p:cNvSpPr>
            <a:spLocks noGrp="1"/>
          </p:cNvSpPr>
          <p:nvPr>
            <p:ph type="ftr" sz="quarter" idx="2"/>
          </p:nvPr>
        </p:nvSpPr>
        <p:spPr>
          <a:xfrm>
            <a:off x="0" y="8917422"/>
            <a:ext cx="3077740" cy="469424"/>
          </a:xfrm>
          <a:prstGeom prst="rect">
            <a:avLst/>
          </a:prstGeom>
        </p:spPr>
        <p:txBody>
          <a:bodyPr vert="horz" lIns="94207" tIns="47104" rIns="94207" bIns="47104" rtlCol="0" anchor="b"/>
          <a:lstStyle>
            <a:lvl1pPr algn="l">
              <a:defRPr sz="1300"/>
            </a:lvl1pPr>
          </a:lstStyle>
          <a:p>
            <a:endParaRPr lang="en-US" dirty="0"/>
          </a:p>
        </p:txBody>
      </p:sp>
      <p:sp>
        <p:nvSpPr>
          <p:cNvPr id="5" name="Slide Number Placeholder 4"/>
          <p:cNvSpPr>
            <a:spLocks noGrp="1"/>
          </p:cNvSpPr>
          <p:nvPr>
            <p:ph type="sldNum" sz="quarter" idx="3"/>
          </p:nvPr>
        </p:nvSpPr>
        <p:spPr>
          <a:xfrm>
            <a:off x="4023093" y="8917422"/>
            <a:ext cx="3077740" cy="469424"/>
          </a:xfrm>
          <a:prstGeom prst="rect">
            <a:avLst/>
          </a:prstGeom>
        </p:spPr>
        <p:txBody>
          <a:bodyPr vert="horz" lIns="94207" tIns="47104" rIns="94207" bIns="47104" rtlCol="0" anchor="b"/>
          <a:lstStyle>
            <a:lvl1pPr algn="r">
              <a:defRPr sz="1300"/>
            </a:lvl1pPr>
          </a:lstStyle>
          <a:p>
            <a:fld id="{BFBEE640-B5C4-4F77-B6DB-EB74ED869EF5}" type="slidenum">
              <a:rPr lang="en-US" smtClean="0"/>
              <a:t>‹#›</a:t>
            </a:fld>
            <a:endParaRPr lang="en-US" dirty="0"/>
          </a:p>
        </p:txBody>
      </p:sp>
    </p:spTree>
    <p:extLst>
      <p:ext uri="{BB962C8B-B14F-4D97-AF65-F5344CB8AC3E}">
        <p14:creationId xmlns:p14="http://schemas.microsoft.com/office/powerpoint/2010/main" val="39367548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40" cy="469424"/>
          </a:xfrm>
          <a:prstGeom prst="rect">
            <a:avLst/>
          </a:prstGeom>
        </p:spPr>
        <p:txBody>
          <a:bodyPr vert="horz" lIns="94207" tIns="47104" rIns="94207" bIns="47104" rtlCol="0"/>
          <a:lstStyle>
            <a:lvl1pPr algn="l">
              <a:defRPr sz="1300"/>
            </a:lvl1pPr>
          </a:lstStyle>
          <a:p>
            <a:endParaRPr lang="en-US" dirty="0"/>
          </a:p>
        </p:txBody>
      </p:sp>
      <p:sp>
        <p:nvSpPr>
          <p:cNvPr id="3" name="Date Placeholder 2"/>
          <p:cNvSpPr>
            <a:spLocks noGrp="1"/>
          </p:cNvSpPr>
          <p:nvPr>
            <p:ph type="dt" idx="1"/>
          </p:nvPr>
        </p:nvSpPr>
        <p:spPr>
          <a:xfrm>
            <a:off x="4023093" y="0"/>
            <a:ext cx="3077740" cy="469424"/>
          </a:xfrm>
          <a:prstGeom prst="rect">
            <a:avLst/>
          </a:prstGeom>
        </p:spPr>
        <p:txBody>
          <a:bodyPr vert="horz" lIns="94207" tIns="47104" rIns="94207" bIns="47104" rtlCol="0"/>
          <a:lstStyle>
            <a:lvl1pPr algn="r">
              <a:defRPr sz="1300"/>
            </a:lvl1pPr>
          </a:lstStyle>
          <a:p>
            <a:fld id="{476FE5C6-FD80-4A56-A4A5-76320F74EB6E}" type="datetimeFigureOut">
              <a:rPr lang="en-US" smtClean="0"/>
              <a:t>2/13/2025</a:t>
            </a:fld>
            <a:endParaRPr lang="en-US" dirty="0"/>
          </a:p>
        </p:txBody>
      </p:sp>
      <p:sp>
        <p:nvSpPr>
          <p:cNvPr id="4" name="Slide Image Placeholder 3"/>
          <p:cNvSpPr>
            <a:spLocks noGrp="1" noRot="1" noChangeAspect="1"/>
          </p:cNvSpPr>
          <p:nvPr>
            <p:ph type="sldImg" idx="2"/>
          </p:nvPr>
        </p:nvSpPr>
        <p:spPr>
          <a:xfrm>
            <a:off x="423863" y="704850"/>
            <a:ext cx="6254750" cy="3519488"/>
          </a:xfrm>
          <a:prstGeom prst="rect">
            <a:avLst/>
          </a:prstGeom>
          <a:noFill/>
          <a:ln w="12700">
            <a:solidFill>
              <a:prstClr val="black"/>
            </a:solidFill>
          </a:ln>
        </p:spPr>
        <p:txBody>
          <a:bodyPr vert="horz" lIns="94207" tIns="47104" rIns="94207" bIns="47104"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07" tIns="47104" rIns="94207" bIns="4710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40" cy="469424"/>
          </a:xfrm>
          <a:prstGeom prst="rect">
            <a:avLst/>
          </a:prstGeom>
        </p:spPr>
        <p:txBody>
          <a:bodyPr vert="horz" lIns="94207" tIns="47104" rIns="94207" bIns="47104" rtlCol="0" anchor="b"/>
          <a:lstStyle>
            <a:lvl1pPr algn="l">
              <a:defRPr sz="1300"/>
            </a:lvl1pPr>
          </a:lstStyle>
          <a:p>
            <a:endParaRPr lang="en-US" dirty="0"/>
          </a:p>
        </p:txBody>
      </p:sp>
      <p:sp>
        <p:nvSpPr>
          <p:cNvPr id="7" name="Slide Number Placeholder 6"/>
          <p:cNvSpPr>
            <a:spLocks noGrp="1"/>
          </p:cNvSpPr>
          <p:nvPr>
            <p:ph type="sldNum" sz="quarter" idx="5"/>
          </p:nvPr>
        </p:nvSpPr>
        <p:spPr>
          <a:xfrm>
            <a:off x="4023093" y="8917422"/>
            <a:ext cx="3077740" cy="469424"/>
          </a:xfrm>
          <a:prstGeom prst="rect">
            <a:avLst/>
          </a:prstGeom>
        </p:spPr>
        <p:txBody>
          <a:bodyPr vert="horz" lIns="94207" tIns="47104" rIns="94207" bIns="47104" rtlCol="0" anchor="b"/>
          <a:lstStyle>
            <a:lvl1pPr algn="r">
              <a:defRPr sz="1300"/>
            </a:lvl1pPr>
          </a:lstStyle>
          <a:p>
            <a:fld id="{C841B8CC-295A-481A-8320-FF007B75C283}" type="slidenum">
              <a:rPr lang="en-US" smtClean="0"/>
              <a:t>‹#›</a:t>
            </a:fld>
            <a:endParaRPr lang="en-US" dirty="0"/>
          </a:p>
        </p:txBody>
      </p:sp>
    </p:spTree>
    <p:extLst>
      <p:ext uri="{BB962C8B-B14F-4D97-AF65-F5344CB8AC3E}">
        <p14:creationId xmlns:p14="http://schemas.microsoft.com/office/powerpoint/2010/main" val="906127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704850"/>
            <a:ext cx="6254750" cy="35194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41B8CC-295A-481A-8320-FF007B75C283}" type="slidenum">
              <a:rPr lang="en-US" smtClean="0"/>
              <a:t>1</a:t>
            </a:fld>
            <a:endParaRPr lang="en-US" dirty="0"/>
          </a:p>
        </p:txBody>
      </p:sp>
    </p:spTree>
    <p:extLst>
      <p:ext uri="{BB962C8B-B14F-4D97-AF65-F5344CB8AC3E}">
        <p14:creationId xmlns:p14="http://schemas.microsoft.com/office/powerpoint/2010/main" val="2186199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D3D08C6-8B1C-4BCC-BB83-4D0E8705286A}" type="datetime1">
              <a:rPr lang="en-US" smtClean="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EAC732-9D4D-4CFE-98A6-7150BB0BEA18}" type="slidenum">
              <a:rPr lang="en-US" smtClean="0"/>
              <a:pPr/>
              <a:t>‹#›</a:t>
            </a:fld>
            <a:endParaRPr lang="en-US" dirty="0"/>
          </a:p>
        </p:txBody>
      </p:sp>
    </p:spTree>
    <p:extLst>
      <p:ext uri="{BB962C8B-B14F-4D97-AF65-F5344CB8AC3E}">
        <p14:creationId xmlns:p14="http://schemas.microsoft.com/office/powerpoint/2010/main" val="332597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64117B-D3B5-483E-8028-30591E85C425}" type="datetime1">
              <a:rPr lang="en-US" smtClean="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EAC732-9D4D-4CFE-98A6-7150BB0BEA18}" type="slidenum">
              <a:rPr lang="en-US" smtClean="0"/>
              <a:t>‹#›</a:t>
            </a:fld>
            <a:endParaRPr lang="en-US" dirty="0"/>
          </a:p>
        </p:txBody>
      </p:sp>
    </p:spTree>
    <p:extLst>
      <p:ext uri="{BB962C8B-B14F-4D97-AF65-F5344CB8AC3E}">
        <p14:creationId xmlns:p14="http://schemas.microsoft.com/office/powerpoint/2010/main" val="496228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143A1A-0D23-4E6C-95D6-3BCABE99834C}" type="datetime1">
              <a:rPr lang="en-US" smtClean="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EAC732-9D4D-4CFE-98A6-7150BB0BEA18}" type="slidenum">
              <a:rPr lang="en-US" smtClean="0"/>
              <a:t>‹#›</a:t>
            </a:fld>
            <a:endParaRPr lang="en-US" dirty="0"/>
          </a:p>
        </p:txBody>
      </p:sp>
    </p:spTree>
    <p:extLst>
      <p:ext uri="{BB962C8B-B14F-4D97-AF65-F5344CB8AC3E}">
        <p14:creationId xmlns:p14="http://schemas.microsoft.com/office/powerpoint/2010/main" val="2479210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30FA25-95B0-4DDE-9FB1-31ED8A690EF0}" type="datetime1">
              <a:rPr lang="en-US" smtClean="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EAC732-9D4D-4CFE-98A6-7150BB0BEA18}" type="slidenum">
              <a:rPr lang="en-US" smtClean="0"/>
              <a:pPr/>
              <a:t>‹#›</a:t>
            </a:fld>
            <a:endParaRPr lang="en-US" dirty="0"/>
          </a:p>
        </p:txBody>
      </p:sp>
    </p:spTree>
    <p:extLst>
      <p:ext uri="{BB962C8B-B14F-4D97-AF65-F5344CB8AC3E}">
        <p14:creationId xmlns:p14="http://schemas.microsoft.com/office/powerpoint/2010/main" val="110165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B866E9-D39C-473D-A1D0-EF8DB98317DB}" type="datetime1">
              <a:rPr lang="en-US" smtClean="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1600" b="1"/>
            </a:lvl1pPr>
          </a:lstStyle>
          <a:p>
            <a:fld id="{C5EAC732-9D4D-4CFE-98A6-7150BB0BEA18}" type="slidenum">
              <a:rPr lang="en-US" smtClean="0"/>
              <a:pPr/>
              <a:t>‹#›</a:t>
            </a:fld>
            <a:endParaRPr lang="en-US" dirty="0"/>
          </a:p>
        </p:txBody>
      </p:sp>
    </p:spTree>
    <p:extLst>
      <p:ext uri="{BB962C8B-B14F-4D97-AF65-F5344CB8AC3E}">
        <p14:creationId xmlns:p14="http://schemas.microsoft.com/office/powerpoint/2010/main" val="779342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428FCA-7606-4311-8053-82BAAB5995E1}" type="datetime1">
              <a:rPr lang="en-US" smtClean="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sz="1600" b="1"/>
            </a:lvl1pPr>
          </a:lstStyle>
          <a:p>
            <a:fld id="{C5EAC732-9D4D-4CFE-98A6-7150BB0BEA18}" type="slidenum">
              <a:rPr lang="en-US" smtClean="0"/>
              <a:pPr/>
              <a:t>‹#›</a:t>
            </a:fld>
            <a:endParaRPr lang="en-US" dirty="0"/>
          </a:p>
        </p:txBody>
      </p:sp>
    </p:spTree>
    <p:extLst>
      <p:ext uri="{BB962C8B-B14F-4D97-AF65-F5344CB8AC3E}">
        <p14:creationId xmlns:p14="http://schemas.microsoft.com/office/powerpoint/2010/main" val="2995845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DDB497-0235-46C3-9443-1208DB653B50}" type="datetime1">
              <a:rPr lang="en-US" smtClean="0"/>
              <a:t>2/13/2025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EAC732-9D4D-4CFE-98A6-7150BB0BEA18}" type="slidenum">
              <a:rPr lang="en-US" smtClean="0"/>
              <a:pPr/>
              <a:t>‹#›</a:t>
            </a:fld>
            <a:endParaRPr lang="en-US" dirty="0"/>
          </a:p>
        </p:txBody>
      </p:sp>
    </p:spTree>
    <p:extLst>
      <p:ext uri="{BB962C8B-B14F-4D97-AF65-F5344CB8AC3E}">
        <p14:creationId xmlns:p14="http://schemas.microsoft.com/office/powerpoint/2010/main" val="1723235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1AB55C-8FBD-48CE-AAFE-A74B5BB49719}" type="datetime1">
              <a:rPr lang="en-US" smtClean="0"/>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5584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694860-2EA5-4EEA-9F41-4060D1A6D005}" type="datetime1">
              <a:rPr lang="en-US" smtClean="0"/>
              <a:t>2/13/2025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EAC732-9D4D-4CFE-98A6-7150BB0BEA18}" type="slidenum">
              <a:rPr lang="en-US" smtClean="0"/>
              <a:t>‹#›</a:t>
            </a:fld>
            <a:endParaRPr lang="en-US" dirty="0"/>
          </a:p>
        </p:txBody>
      </p:sp>
    </p:spTree>
    <p:extLst>
      <p:ext uri="{BB962C8B-B14F-4D97-AF65-F5344CB8AC3E}">
        <p14:creationId xmlns:p14="http://schemas.microsoft.com/office/powerpoint/2010/main" val="2980491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958B1-9517-4967-944B-171E47D44973}" type="datetime1">
              <a:rPr lang="en-US" smtClean="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8081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F5666C3-20E7-4C64-8D95-B0B4585D9554}" type="datetime1">
              <a:rPr lang="en-US" smtClean="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EAC732-9D4D-4CFE-98A6-7150BB0BEA18}" type="slidenum">
              <a:rPr lang="en-US" smtClean="0"/>
              <a:t>‹#›</a:t>
            </a:fld>
            <a:endParaRPr lang="en-US" dirty="0"/>
          </a:p>
        </p:txBody>
      </p:sp>
    </p:spTree>
    <p:extLst>
      <p:ext uri="{BB962C8B-B14F-4D97-AF65-F5344CB8AC3E}">
        <p14:creationId xmlns:p14="http://schemas.microsoft.com/office/powerpoint/2010/main" val="1455013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AC71A-E2DA-4476-9B44-2AFD1A058AE3}" type="datetime1">
              <a:rPr lang="en-US" smtClean="0"/>
              <a:t>2/13/2025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
        <p:nvSpPr>
          <p:cNvPr id="7" name="TextBox 6">
            <a:extLst>
              <a:ext uri="{FF2B5EF4-FFF2-40B4-BE49-F238E27FC236}">
                <a16:creationId xmlns:a16="http://schemas.microsoft.com/office/drawing/2014/main" id="{0BB15FD5-D782-4DBB-93BD-CDB263F51895}"/>
              </a:ext>
            </a:extLst>
          </p:cNvPr>
          <p:cNvSpPr txBox="1"/>
          <p:nvPr userDrawn="1"/>
        </p:nvSpPr>
        <p:spPr>
          <a:xfrm>
            <a:off x="1117600" y="89207"/>
            <a:ext cx="9855200" cy="553998"/>
          </a:xfrm>
          <a:prstGeom prst="rect">
            <a:avLst/>
          </a:prstGeom>
          <a:noFill/>
        </p:spPr>
        <p:txBody>
          <a:bodyPr wrap="square" tIns="91440" bIns="91440" rtlCol="0">
            <a:spAutoFit/>
          </a:bodyPr>
          <a:lstStyle/>
          <a:p>
            <a:r>
              <a:rPr lang="en-US" sz="2400" dirty="0">
                <a:solidFill>
                  <a:schemeClr val="bg1"/>
                </a:solidFill>
                <a:latin typeface="Segoe UI Semibold" panose="020B0702040204020203" pitchFamily="34" charset="0"/>
                <a:cs typeface="Segoe UI Semibold" panose="020B0702040204020203" pitchFamily="34" charset="0"/>
              </a:rPr>
              <a:t>Title here</a:t>
            </a:r>
          </a:p>
        </p:txBody>
      </p:sp>
    </p:spTree>
    <p:extLst>
      <p:ext uri="{BB962C8B-B14F-4D97-AF65-F5344CB8AC3E}">
        <p14:creationId xmlns:p14="http://schemas.microsoft.com/office/powerpoint/2010/main" val="2966913134"/>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chart" Target="../charts/chart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6" y="1418841"/>
            <a:ext cx="12192000" cy="1584705"/>
          </a:xfrm>
          <a:solidFill>
            <a:schemeClr val="accent6">
              <a:lumMod val="40000"/>
              <a:lumOff val="60000"/>
            </a:schemeClr>
          </a:solidFill>
        </p:spPr>
        <p:txBody>
          <a:bodyPr vert="horz" lIns="91440" tIns="91440" rIns="91440" bIns="91440" rtlCol="0" anchor="ctr" anchorCtr="0">
            <a:normAutofit/>
          </a:bodyPr>
          <a:lstStyle/>
          <a:p>
            <a:r>
              <a:rPr lang="en-US" sz="4800" b="1" dirty="0">
                <a:latin typeface="Candara" panose="020E0502030303020204" pitchFamily="34" charset="0"/>
              </a:rPr>
              <a:t>Actuarial Valuation Basics </a:t>
            </a:r>
          </a:p>
        </p:txBody>
      </p:sp>
      <p:sp>
        <p:nvSpPr>
          <p:cNvPr id="3" name="Subtitle 2"/>
          <p:cNvSpPr>
            <a:spLocks noGrp="1"/>
          </p:cNvSpPr>
          <p:nvPr>
            <p:ph type="subTitle" idx="1"/>
          </p:nvPr>
        </p:nvSpPr>
        <p:spPr>
          <a:xfrm>
            <a:off x="-28576" y="3237350"/>
            <a:ext cx="12220575" cy="1004733"/>
          </a:xfrm>
          <a:solidFill>
            <a:schemeClr val="tx1">
              <a:lumMod val="10000"/>
              <a:lumOff val="90000"/>
            </a:schemeClr>
          </a:solidFill>
        </p:spPr>
        <p:txBody>
          <a:bodyPr anchor="ctr">
            <a:noAutofit/>
          </a:bodyPr>
          <a:lstStyle/>
          <a:p>
            <a:r>
              <a:rPr lang="en-US" sz="3200" i="1" dirty="0">
                <a:latin typeface="Candara" panose="020E0502030303020204" pitchFamily="34" charset="0"/>
              </a:rPr>
              <a:t>Louisiana State Employees’ Retirement System</a:t>
            </a:r>
          </a:p>
        </p:txBody>
      </p:sp>
      <p:sp>
        <p:nvSpPr>
          <p:cNvPr id="5" name="Rectangle 4"/>
          <p:cNvSpPr/>
          <p:nvPr/>
        </p:nvSpPr>
        <p:spPr>
          <a:xfrm>
            <a:off x="-14289" y="3003546"/>
            <a:ext cx="12192000" cy="23380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D62721-BFDC-45E6-AAC0-08B3A4F4840D}"/>
              </a:ext>
            </a:extLst>
          </p:cNvPr>
          <p:cNvSpPr txBox="1"/>
          <p:nvPr/>
        </p:nvSpPr>
        <p:spPr>
          <a:xfrm>
            <a:off x="3124200" y="4433733"/>
            <a:ext cx="5334000" cy="1261884"/>
          </a:xfrm>
          <a:prstGeom prst="rect">
            <a:avLst/>
          </a:prstGeom>
          <a:noFill/>
        </p:spPr>
        <p:txBody>
          <a:bodyPr wrap="square" rtlCol="0">
            <a:spAutoFit/>
          </a:bodyPr>
          <a:lstStyle/>
          <a:p>
            <a:pPr algn="ctr"/>
            <a:r>
              <a:rPr lang="en-US" sz="2000" dirty="0">
                <a:latin typeface="Candara" panose="020E0502030303020204" pitchFamily="34" charset="0"/>
              </a:rPr>
              <a:t>February 20, 2025</a:t>
            </a:r>
          </a:p>
          <a:p>
            <a:pPr algn="ctr"/>
            <a:endParaRPr lang="en-US" sz="1600" b="1" dirty="0"/>
          </a:p>
          <a:p>
            <a:pPr algn="ctr"/>
            <a:r>
              <a:rPr lang="en-US" sz="2200" b="1" dirty="0"/>
              <a:t>Shelley Johnson, ASA, MAAA</a:t>
            </a:r>
          </a:p>
          <a:p>
            <a:pPr algn="ctr"/>
            <a:r>
              <a:rPr lang="en-US" b="1" dirty="0"/>
              <a:t>Consulting Actuary</a:t>
            </a:r>
            <a:endParaRPr lang="en-US" dirty="0"/>
          </a:p>
        </p:txBody>
      </p:sp>
      <p:pic>
        <p:nvPicPr>
          <p:cNvPr id="6" name="Picture 5">
            <a:extLst>
              <a:ext uri="{FF2B5EF4-FFF2-40B4-BE49-F238E27FC236}">
                <a16:creationId xmlns:a16="http://schemas.microsoft.com/office/drawing/2014/main" id="{5B16264E-3255-410F-BBF2-1BDC3244F9E4}"/>
              </a:ext>
            </a:extLst>
          </p:cNvPr>
          <p:cNvPicPr>
            <a:picLocks noChangeAspect="1"/>
          </p:cNvPicPr>
          <p:nvPr/>
        </p:nvPicPr>
        <p:blipFill>
          <a:blip r:embed="rId3"/>
          <a:stretch>
            <a:fillRect/>
          </a:stretch>
        </p:blipFill>
        <p:spPr>
          <a:xfrm>
            <a:off x="4017110" y="5792575"/>
            <a:ext cx="3548180" cy="585267"/>
          </a:xfrm>
          <a:prstGeom prst="rect">
            <a:avLst/>
          </a:prstGeom>
        </p:spPr>
      </p:pic>
    </p:spTree>
    <p:extLst>
      <p:ext uri="{BB962C8B-B14F-4D97-AF65-F5344CB8AC3E}">
        <p14:creationId xmlns:p14="http://schemas.microsoft.com/office/powerpoint/2010/main" val="4184254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2A76-42F7-4F3D-8A75-51D3F15AE28A}"/>
              </a:ext>
            </a:extLst>
          </p:cNvPr>
          <p:cNvSpPr>
            <a:spLocks noGrp="1"/>
          </p:cNvSpPr>
          <p:nvPr>
            <p:ph type="title"/>
          </p:nvPr>
        </p:nvSpPr>
        <p:spPr>
          <a:xfrm>
            <a:off x="0" y="0"/>
            <a:ext cx="12192000" cy="1325563"/>
          </a:xfrm>
        </p:spPr>
        <p:txBody>
          <a:bodyPr>
            <a:normAutofit/>
          </a:bodyPr>
          <a:lstStyle/>
          <a:p>
            <a:pPr marL="457200"/>
            <a:r>
              <a:rPr lang="en-US" sz="4000" b="1" dirty="0">
                <a:latin typeface="Candara" panose="020E0502030303020204" pitchFamily="34" charset="0"/>
              </a:rPr>
              <a:t>Asset Valuation Method</a:t>
            </a:r>
          </a:p>
        </p:txBody>
      </p:sp>
      <p:sp>
        <p:nvSpPr>
          <p:cNvPr id="3" name="Content Placeholder 2">
            <a:extLst>
              <a:ext uri="{FF2B5EF4-FFF2-40B4-BE49-F238E27FC236}">
                <a16:creationId xmlns:a16="http://schemas.microsoft.com/office/drawing/2014/main" id="{71A277EA-DDA4-4F30-A264-78945CF9AAD8}"/>
              </a:ext>
            </a:extLst>
          </p:cNvPr>
          <p:cNvSpPr>
            <a:spLocks noGrp="1"/>
          </p:cNvSpPr>
          <p:nvPr>
            <p:ph idx="1"/>
          </p:nvPr>
        </p:nvSpPr>
        <p:spPr>
          <a:xfrm>
            <a:off x="685800" y="1520785"/>
            <a:ext cx="11125200" cy="4632037"/>
          </a:xfrm>
        </p:spPr>
        <p:txBody>
          <a:bodyPr wrap="square">
            <a:spAutoFit/>
          </a:bodyPr>
          <a:lstStyle/>
          <a:p>
            <a:pPr marL="457200" indent="-457200">
              <a:lnSpc>
                <a:spcPct val="100000"/>
              </a:lnSpc>
              <a:spcBef>
                <a:spcPts val="0"/>
              </a:spcBef>
              <a:spcAft>
                <a:spcPts val="1800"/>
              </a:spcAft>
              <a:buFont typeface="Wingdings" panose="05000000000000000000" pitchFamily="2" charset="2"/>
              <a:buChar char="§"/>
            </a:pPr>
            <a:r>
              <a:rPr lang="en-US" sz="2200" b="1" dirty="0">
                <a:latin typeface="Candara" panose="020E0502030303020204" pitchFamily="34" charset="0"/>
              </a:rPr>
              <a:t>Asset Valuation Method </a:t>
            </a:r>
            <a:r>
              <a:rPr lang="en-US" sz="2200" dirty="0">
                <a:latin typeface="Candara" panose="020E0502030303020204" pitchFamily="34" charset="0"/>
              </a:rPr>
              <a:t>is typically used to mitigate the impact of market volatility on investment returns, which impact many of the fund’s valuation measurements.</a:t>
            </a:r>
          </a:p>
          <a:p>
            <a:pPr marL="457200" indent="-457200">
              <a:lnSpc>
                <a:spcPct val="100000"/>
              </a:lnSpc>
              <a:spcBef>
                <a:spcPts val="0"/>
              </a:spcBef>
              <a:spcAft>
                <a:spcPts val="1800"/>
              </a:spcAft>
              <a:buFont typeface="Wingdings" panose="05000000000000000000" pitchFamily="2" charset="2"/>
              <a:buChar char="§"/>
            </a:pPr>
            <a:r>
              <a:rPr lang="en-US" sz="2200" dirty="0">
                <a:latin typeface="Candara" panose="020E0502030303020204" pitchFamily="34" charset="0"/>
              </a:rPr>
              <a:t>Often referred to as the System’s “smoothing” method. </a:t>
            </a:r>
          </a:p>
          <a:p>
            <a:pPr marL="914400" lvl="1" indent="-457200">
              <a:lnSpc>
                <a:spcPct val="100000"/>
              </a:lnSpc>
              <a:spcBef>
                <a:spcPts val="0"/>
              </a:spcBef>
              <a:spcAft>
                <a:spcPts val="1800"/>
              </a:spcAft>
              <a:buFont typeface="Frutiger 45 Light" pitchFamily="34" charset="0"/>
              <a:buChar char="»"/>
            </a:pPr>
            <a:r>
              <a:rPr lang="en-US" sz="2200" b="0" dirty="0"/>
              <a:t>LASERS’ Asset Valuation </a:t>
            </a:r>
            <a:r>
              <a:rPr lang="en-US" sz="2200" dirty="0"/>
              <a:t>Method (adopted by the Board) </a:t>
            </a:r>
            <a:r>
              <a:rPr lang="en-US" sz="2200" b="0" dirty="0"/>
              <a:t>recognizes investment experience gains/losses relative to assumed investment returns gradually over 5 years. </a:t>
            </a:r>
          </a:p>
          <a:p>
            <a:pPr marL="914400" lvl="1" indent="-457200">
              <a:lnSpc>
                <a:spcPct val="100000"/>
              </a:lnSpc>
              <a:spcBef>
                <a:spcPts val="0"/>
              </a:spcBef>
              <a:spcAft>
                <a:spcPts val="1800"/>
              </a:spcAft>
              <a:buFont typeface="Frutiger 45 Light" pitchFamily="34" charset="0"/>
              <a:buChar char="»"/>
            </a:pPr>
            <a:r>
              <a:rPr lang="en-US" sz="2200" dirty="0">
                <a:latin typeface="Candara" panose="020E0502030303020204" pitchFamily="34" charset="0"/>
              </a:rPr>
              <a:t>Investment gain/loss based on market value of assets is determined first. Only the first 20% of that gain/loss is recognized in the current year.  The next 20% is recognized one year later, etc.  In year 5, the last 20 is recognized.</a:t>
            </a:r>
          </a:p>
          <a:p>
            <a:pPr marL="914400" lvl="1" indent="-457200">
              <a:lnSpc>
                <a:spcPct val="100000"/>
              </a:lnSpc>
              <a:spcBef>
                <a:spcPts val="0"/>
              </a:spcBef>
              <a:spcAft>
                <a:spcPts val="1800"/>
              </a:spcAft>
              <a:buFont typeface="Frutiger 45 Light" pitchFamily="34" charset="0"/>
              <a:buChar char="»"/>
            </a:pPr>
            <a:r>
              <a:rPr lang="en-US" sz="2200" dirty="0">
                <a:latin typeface="Candara" panose="020E0502030303020204" pitchFamily="34" charset="0"/>
              </a:rPr>
              <a:t>Corridor limits ensure the AVA will not vary from the MVA by more than 20%.</a:t>
            </a:r>
          </a:p>
          <a:p>
            <a:pPr marL="914400" lvl="1" indent="-457200">
              <a:lnSpc>
                <a:spcPct val="100000"/>
              </a:lnSpc>
              <a:spcBef>
                <a:spcPts val="0"/>
              </a:spcBef>
              <a:spcAft>
                <a:spcPts val="1800"/>
              </a:spcAft>
              <a:buFont typeface="Frutiger 45 Light" pitchFamily="34" charset="0"/>
              <a:buChar char="»"/>
            </a:pPr>
            <a:endParaRPr lang="en-US" sz="2200" dirty="0">
              <a:latin typeface="Candara" panose="020E0502030303020204" pitchFamily="34" charset="0"/>
            </a:endParaRPr>
          </a:p>
        </p:txBody>
      </p:sp>
      <p:sp>
        <p:nvSpPr>
          <p:cNvPr id="4" name="TextBox 3">
            <a:extLst>
              <a:ext uri="{FF2B5EF4-FFF2-40B4-BE49-F238E27FC236}">
                <a16:creationId xmlns:a16="http://schemas.microsoft.com/office/drawing/2014/main" id="{3DED273E-3E11-4157-B4B4-2DF63735F569}"/>
              </a:ext>
            </a:extLst>
          </p:cNvPr>
          <p:cNvSpPr txBox="1"/>
          <p:nvPr/>
        </p:nvSpPr>
        <p:spPr>
          <a:xfrm>
            <a:off x="7315200" y="869176"/>
            <a:ext cx="2590800" cy="369332"/>
          </a:xfrm>
          <a:prstGeom prst="rect">
            <a:avLst/>
          </a:prstGeom>
          <a:noFill/>
        </p:spPr>
        <p:txBody>
          <a:bodyPr wrap="square" rtlCol="0">
            <a:spAutoFit/>
          </a:bodyPr>
          <a:lstStyle/>
          <a:p>
            <a:pPr algn="ctr"/>
            <a:r>
              <a:rPr lang="en-US" dirty="0">
                <a:solidFill>
                  <a:srgbClr val="0070C0"/>
                </a:solidFill>
              </a:rPr>
              <a:t>See Valuation Page 11 </a:t>
            </a:r>
          </a:p>
        </p:txBody>
      </p:sp>
      <p:sp>
        <p:nvSpPr>
          <p:cNvPr id="5" name="Slide Number Placeholder 4">
            <a:extLst>
              <a:ext uri="{FF2B5EF4-FFF2-40B4-BE49-F238E27FC236}">
                <a16:creationId xmlns:a16="http://schemas.microsoft.com/office/drawing/2014/main" id="{9E5C3141-9E59-2651-D54F-6A7D0E62C77C}"/>
              </a:ext>
            </a:extLst>
          </p:cNvPr>
          <p:cNvSpPr>
            <a:spLocks noGrp="1"/>
          </p:cNvSpPr>
          <p:nvPr>
            <p:ph type="sldNum" sz="quarter" idx="12"/>
          </p:nvPr>
        </p:nvSpPr>
        <p:spPr/>
        <p:txBody>
          <a:bodyPr/>
          <a:lstStyle/>
          <a:p>
            <a:fld id="{C5EAC732-9D4D-4CFE-98A6-7150BB0BEA18}" type="slidenum">
              <a:rPr lang="en-US" sz="1600" b="1" smtClean="0">
                <a:solidFill>
                  <a:schemeClr val="tx1"/>
                </a:solidFill>
              </a:rPr>
              <a:pPr/>
              <a:t>10</a:t>
            </a:fld>
            <a:endParaRPr lang="en-US" sz="1600" b="1" dirty="0">
              <a:solidFill>
                <a:schemeClr val="tx1"/>
              </a:solidFill>
            </a:endParaRPr>
          </a:p>
        </p:txBody>
      </p:sp>
    </p:spTree>
    <p:extLst>
      <p:ext uri="{BB962C8B-B14F-4D97-AF65-F5344CB8AC3E}">
        <p14:creationId xmlns:p14="http://schemas.microsoft.com/office/powerpoint/2010/main" val="4047909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2A76-42F7-4F3D-8A75-51D3F15AE28A}"/>
              </a:ext>
            </a:extLst>
          </p:cNvPr>
          <p:cNvSpPr>
            <a:spLocks noGrp="1"/>
          </p:cNvSpPr>
          <p:nvPr>
            <p:ph type="title"/>
          </p:nvPr>
        </p:nvSpPr>
        <p:spPr>
          <a:xfrm>
            <a:off x="0" y="0"/>
            <a:ext cx="12192000" cy="1325563"/>
          </a:xfrm>
        </p:spPr>
        <p:txBody>
          <a:bodyPr>
            <a:normAutofit/>
          </a:bodyPr>
          <a:lstStyle/>
          <a:p>
            <a:pPr marL="457200"/>
            <a:r>
              <a:rPr lang="en-US" sz="4000" b="1" dirty="0">
                <a:latin typeface="Candara" panose="020E0502030303020204" pitchFamily="34" charset="0"/>
              </a:rPr>
              <a:t>Asset Valuation Method</a:t>
            </a:r>
          </a:p>
        </p:txBody>
      </p:sp>
      <p:sp>
        <p:nvSpPr>
          <p:cNvPr id="5" name="Rectangle 3">
            <a:extLst>
              <a:ext uri="{FF2B5EF4-FFF2-40B4-BE49-F238E27FC236}">
                <a16:creationId xmlns:a16="http://schemas.microsoft.com/office/drawing/2014/main" id="{216BEDF8-B200-6A69-A555-9B071B7353FF}"/>
              </a:ext>
            </a:extLst>
          </p:cNvPr>
          <p:cNvSpPr txBox="1">
            <a:spLocks noChangeArrowheads="1"/>
          </p:cNvSpPr>
          <p:nvPr/>
        </p:nvSpPr>
        <p:spPr>
          <a:xfrm>
            <a:off x="508000" y="1185008"/>
            <a:ext cx="11176000" cy="4758592"/>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200" b="1" dirty="0">
                <a:latin typeface="Candara" panose="020E0502030303020204" pitchFamily="34" charset="0"/>
              </a:rPr>
              <a:t>Illustration of </a:t>
            </a:r>
            <a:r>
              <a:rPr lang="en-US" altLang="en-US" sz="2200" b="1" u="sng" dirty="0">
                <a:latin typeface="Candara" panose="020E0502030303020204" pitchFamily="34" charset="0"/>
              </a:rPr>
              <a:t>one layer </a:t>
            </a:r>
            <a:r>
              <a:rPr lang="en-US" altLang="en-US" sz="2200" b="1" dirty="0">
                <a:latin typeface="Candara" panose="020E0502030303020204" pitchFamily="34" charset="0"/>
              </a:rPr>
              <a:t>of the calculation:</a:t>
            </a:r>
          </a:p>
          <a:p>
            <a:pPr marL="914400" lvl="1" indent="-457200">
              <a:lnSpc>
                <a:spcPct val="100000"/>
              </a:lnSpc>
              <a:spcBef>
                <a:spcPts val="0"/>
              </a:spcBef>
              <a:spcAft>
                <a:spcPts val="800"/>
              </a:spcAft>
              <a:buFont typeface="Frutiger 45 Light" pitchFamily="34" charset="0"/>
              <a:buChar char="»"/>
            </a:pPr>
            <a:r>
              <a:rPr lang="en-US" sz="2400" dirty="0">
                <a:latin typeface="Candara" panose="020E0502030303020204" pitchFamily="34" charset="0"/>
              </a:rPr>
              <a:t>Suppose invest $100,000,000 on 7/1/2023</a:t>
            </a:r>
          </a:p>
          <a:p>
            <a:pPr marL="914400" lvl="1" indent="-457200">
              <a:lnSpc>
                <a:spcPct val="100000"/>
              </a:lnSpc>
              <a:spcBef>
                <a:spcPts val="0"/>
              </a:spcBef>
              <a:spcAft>
                <a:spcPts val="800"/>
              </a:spcAft>
              <a:buFont typeface="Frutiger 45 Light" pitchFamily="34" charset="0"/>
              <a:buChar char="»"/>
            </a:pPr>
            <a:r>
              <a:rPr lang="en-US" altLang="en-US" sz="2400" dirty="0"/>
              <a:t>Expect 7.25% annual return.  Expected market value is $107,250,000 on 6/30/2024</a:t>
            </a:r>
          </a:p>
          <a:p>
            <a:pPr marL="914400" lvl="1" indent="-457200">
              <a:lnSpc>
                <a:spcPct val="100000"/>
              </a:lnSpc>
              <a:spcBef>
                <a:spcPts val="0"/>
              </a:spcBef>
              <a:spcAft>
                <a:spcPts val="800"/>
              </a:spcAft>
              <a:buFont typeface="Frutiger 45 Light" pitchFamily="34" charset="0"/>
              <a:buChar char="»"/>
            </a:pPr>
            <a:r>
              <a:rPr lang="en-US" altLang="en-US" sz="2400" dirty="0"/>
              <a:t>Market Value is $110,000,000 by 6/30/2024</a:t>
            </a:r>
          </a:p>
          <a:p>
            <a:pPr marL="914400" lvl="1" indent="-457200">
              <a:lnSpc>
                <a:spcPct val="100000"/>
              </a:lnSpc>
              <a:spcBef>
                <a:spcPts val="0"/>
              </a:spcBef>
              <a:spcAft>
                <a:spcPts val="800"/>
              </a:spcAft>
              <a:buFont typeface="Frutiger 45 Light" pitchFamily="34" charset="0"/>
              <a:buChar char="»"/>
            </a:pPr>
            <a:r>
              <a:rPr lang="en-US" altLang="en-US" sz="2400" dirty="0"/>
              <a:t>Gain above expected value is $2,750,000</a:t>
            </a:r>
          </a:p>
          <a:p>
            <a:pPr marL="914400" lvl="1" indent="-457200">
              <a:lnSpc>
                <a:spcPct val="100000"/>
              </a:lnSpc>
              <a:spcBef>
                <a:spcPts val="0"/>
              </a:spcBef>
              <a:spcAft>
                <a:spcPts val="800"/>
              </a:spcAft>
              <a:buFont typeface="Frutiger 45 Light" pitchFamily="34" charset="0"/>
              <a:buChar char="»"/>
            </a:pPr>
            <a:r>
              <a:rPr lang="en-US" altLang="en-US" sz="2400" dirty="0"/>
              <a:t>$2,750,000 / 5 years = $550,000 to be recognized this year and the next 4 years</a:t>
            </a:r>
          </a:p>
          <a:p>
            <a:pPr marL="914400" lvl="1" indent="-457200">
              <a:lnSpc>
                <a:spcPct val="100000"/>
              </a:lnSpc>
              <a:spcBef>
                <a:spcPts val="0"/>
              </a:spcBef>
              <a:spcAft>
                <a:spcPts val="800"/>
              </a:spcAft>
              <a:buFont typeface="Frutiger 45 Light" pitchFamily="34" charset="0"/>
              <a:buChar char="»"/>
            </a:pPr>
            <a:r>
              <a:rPr lang="en-US" altLang="en-US" sz="2400" dirty="0"/>
              <a:t>Actuarial Value is $108,400,000 as of 6/30/2024</a:t>
            </a:r>
          </a:p>
          <a:p>
            <a:pPr marL="1147763" lvl="1" indent="-233363">
              <a:buFont typeface="Symbol" panose="05050102010706020507" pitchFamily="18" charset="2"/>
              <a:buChar char="-"/>
            </a:pPr>
            <a:r>
              <a:rPr lang="en-US" altLang="en-US" sz="2200" dirty="0">
                <a:latin typeface="Candara" panose="020E0502030303020204" pitchFamily="34" charset="0"/>
              </a:rPr>
              <a:t>2024 AVA includes $107,250,000 plus $550,000 (deferring $2,200,000)</a:t>
            </a:r>
          </a:p>
          <a:p>
            <a:pPr marL="1147763" lvl="1" indent="-233363">
              <a:buFont typeface="Symbol" panose="05050102010706020507" pitchFamily="18" charset="2"/>
              <a:buChar char="-"/>
            </a:pPr>
            <a:r>
              <a:rPr lang="en-US" altLang="en-US" sz="2200" dirty="0">
                <a:latin typeface="Candara" panose="020E0502030303020204" pitchFamily="34" charset="0"/>
              </a:rPr>
              <a:t>2025 AVA includes additional $550,000 (deferring 1,650,000)</a:t>
            </a:r>
          </a:p>
          <a:p>
            <a:pPr marL="1147763" lvl="1" indent="-233363">
              <a:buFont typeface="Symbol" panose="05050102010706020507" pitchFamily="18" charset="2"/>
              <a:buChar char="-"/>
            </a:pPr>
            <a:r>
              <a:rPr lang="en-US" altLang="en-US" sz="2200" dirty="0">
                <a:latin typeface="Candara" panose="020E0502030303020204" pitchFamily="34" charset="0"/>
              </a:rPr>
              <a:t>2026 AVA includes additional $550,000 (deferring 1,100,000)</a:t>
            </a:r>
          </a:p>
          <a:p>
            <a:pPr marL="1147763" lvl="1" indent="-233363">
              <a:buFont typeface="Symbol" panose="05050102010706020507" pitchFamily="18" charset="2"/>
              <a:buChar char="-"/>
            </a:pPr>
            <a:r>
              <a:rPr lang="en-US" altLang="en-US" sz="2200" dirty="0">
                <a:latin typeface="Candara" panose="020E0502030303020204" pitchFamily="34" charset="0"/>
              </a:rPr>
              <a:t>2027 AVA includes additional $550,000 (deferring $550,000)</a:t>
            </a:r>
          </a:p>
          <a:p>
            <a:pPr marL="1147763" lvl="1" indent="-233363">
              <a:buFont typeface="Symbol" panose="05050102010706020507" pitchFamily="18" charset="2"/>
              <a:buChar char="-"/>
            </a:pPr>
            <a:r>
              <a:rPr lang="en-US" altLang="en-US" sz="2200" dirty="0">
                <a:latin typeface="Candara" panose="020E0502030303020204" pitchFamily="34" charset="0"/>
              </a:rPr>
              <a:t>2028 AVA includes additional $550,000 (deferring $0, fully recognized after 5 years)</a:t>
            </a:r>
          </a:p>
          <a:p>
            <a:pPr marL="0" indent="0">
              <a:buNone/>
            </a:pPr>
            <a:r>
              <a:rPr lang="en-US" altLang="en-US" sz="2200" b="1" dirty="0">
                <a:latin typeface="Candara" panose="020E0502030303020204" pitchFamily="34" charset="0"/>
              </a:rPr>
              <a:t>Valuation AVA recognizes deferred G/L from current year and each of the four prior years. </a:t>
            </a:r>
          </a:p>
          <a:p>
            <a:pPr lvl="1">
              <a:lnSpc>
                <a:spcPct val="80000"/>
              </a:lnSpc>
              <a:buFontTx/>
              <a:buNone/>
            </a:pPr>
            <a:endParaRPr lang="en-US" altLang="en-US" sz="1800" dirty="0">
              <a:latin typeface="Times New Roman" panose="02020603050405020304" pitchFamily="18" charset="0"/>
            </a:endParaRPr>
          </a:p>
        </p:txBody>
      </p:sp>
      <p:sp>
        <p:nvSpPr>
          <p:cNvPr id="8" name="TextBox 7">
            <a:extLst>
              <a:ext uri="{FF2B5EF4-FFF2-40B4-BE49-F238E27FC236}">
                <a16:creationId xmlns:a16="http://schemas.microsoft.com/office/drawing/2014/main" id="{74241614-1A31-EDF1-42FD-DE2739BD8AFB}"/>
              </a:ext>
            </a:extLst>
          </p:cNvPr>
          <p:cNvSpPr txBox="1"/>
          <p:nvPr/>
        </p:nvSpPr>
        <p:spPr>
          <a:xfrm>
            <a:off x="3733800" y="5867400"/>
            <a:ext cx="2590800" cy="369332"/>
          </a:xfrm>
          <a:prstGeom prst="rect">
            <a:avLst/>
          </a:prstGeom>
          <a:noFill/>
        </p:spPr>
        <p:txBody>
          <a:bodyPr wrap="square" rtlCol="0">
            <a:spAutoFit/>
          </a:bodyPr>
          <a:lstStyle/>
          <a:p>
            <a:pPr algn="ctr"/>
            <a:r>
              <a:rPr lang="en-US" dirty="0">
                <a:solidFill>
                  <a:srgbClr val="0070C0"/>
                </a:solidFill>
              </a:rPr>
              <a:t>See Valuation Page 11 </a:t>
            </a:r>
          </a:p>
        </p:txBody>
      </p:sp>
      <p:sp>
        <p:nvSpPr>
          <p:cNvPr id="9" name="Slide Number Placeholder 8">
            <a:extLst>
              <a:ext uri="{FF2B5EF4-FFF2-40B4-BE49-F238E27FC236}">
                <a16:creationId xmlns:a16="http://schemas.microsoft.com/office/drawing/2014/main" id="{62D33D9B-A53E-8D25-6E38-81579719F2DE}"/>
              </a:ext>
            </a:extLst>
          </p:cNvPr>
          <p:cNvSpPr>
            <a:spLocks noGrp="1"/>
          </p:cNvSpPr>
          <p:nvPr>
            <p:ph type="sldNum" sz="quarter" idx="12"/>
          </p:nvPr>
        </p:nvSpPr>
        <p:spPr/>
        <p:txBody>
          <a:bodyPr/>
          <a:lstStyle/>
          <a:p>
            <a:fld id="{C5EAC732-9D4D-4CFE-98A6-7150BB0BEA18}" type="slidenum">
              <a:rPr lang="en-US" sz="1600" b="1" smtClean="0">
                <a:solidFill>
                  <a:schemeClr val="tx1"/>
                </a:solidFill>
              </a:rPr>
              <a:pPr/>
              <a:t>11</a:t>
            </a:fld>
            <a:endParaRPr lang="en-US" sz="1600" b="1" dirty="0">
              <a:solidFill>
                <a:schemeClr val="tx1"/>
              </a:solidFill>
            </a:endParaRPr>
          </a:p>
        </p:txBody>
      </p:sp>
    </p:spTree>
    <p:extLst>
      <p:ext uri="{BB962C8B-B14F-4D97-AF65-F5344CB8AC3E}">
        <p14:creationId xmlns:p14="http://schemas.microsoft.com/office/powerpoint/2010/main" val="766148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74CB3-2374-7044-4B7C-5D739BC22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C9ACC7-C0A1-281A-EBB2-53B3D248152D}"/>
              </a:ext>
            </a:extLst>
          </p:cNvPr>
          <p:cNvSpPr>
            <a:spLocks noGrp="1"/>
          </p:cNvSpPr>
          <p:nvPr>
            <p:ph type="title"/>
          </p:nvPr>
        </p:nvSpPr>
        <p:spPr>
          <a:xfrm>
            <a:off x="0" y="0"/>
            <a:ext cx="12192000" cy="1325563"/>
          </a:xfrm>
        </p:spPr>
        <p:txBody>
          <a:bodyPr>
            <a:normAutofit/>
          </a:bodyPr>
          <a:lstStyle/>
          <a:p>
            <a:pPr marL="457200"/>
            <a:r>
              <a:rPr lang="en-US" sz="4000" b="1" dirty="0">
                <a:latin typeface="Candara" panose="020E0502030303020204" pitchFamily="34" charset="0"/>
              </a:rPr>
              <a:t>Actuarial Smoothing</a:t>
            </a:r>
            <a:endParaRPr lang="en-US" sz="4000" b="1" dirty="0">
              <a:solidFill>
                <a:srgbClr val="FF0000"/>
              </a:solidFill>
              <a:latin typeface="Candara" panose="020E0502030303020204" pitchFamily="34" charset="0"/>
            </a:endParaRPr>
          </a:p>
        </p:txBody>
      </p:sp>
      <p:sp>
        <p:nvSpPr>
          <p:cNvPr id="9" name="Slide Number Placeholder 8">
            <a:extLst>
              <a:ext uri="{FF2B5EF4-FFF2-40B4-BE49-F238E27FC236}">
                <a16:creationId xmlns:a16="http://schemas.microsoft.com/office/drawing/2014/main" id="{4870ADD7-3E83-C8CB-E8EC-E637FF77E63E}"/>
              </a:ext>
            </a:extLst>
          </p:cNvPr>
          <p:cNvSpPr>
            <a:spLocks noGrp="1"/>
          </p:cNvSpPr>
          <p:nvPr>
            <p:ph type="sldNum" sz="quarter" idx="12"/>
          </p:nvPr>
        </p:nvSpPr>
        <p:spPr/>
        <p:txBody>
          <a:bodyPr/>
          <a:lstStyle/>
          <a:p>
            <a:fld id="{C5EAC732-9D4D-4CFE-98A6-7150BB0BEA18}" type="slidenum">
              <a:rPr lang="en-US" sz="1600" b="1" smtClean="0">
                <a:solidFill>
                  <a:schemeClr val="tx1"/>
                </a:solidFill>
              </a:rPr>
              <a:pPr/>
              <a:t>12</a:t>
            </a:fld>
            <a:endParaRPr lang="en-US" sz="1600" b="1" dirty="0">
              <a:solidFill>
                <a:schemeClr val="tx1"/>
              </a:solidFill>
            </a:endParaRPr>
          </a:p>
        </p:txBody>
      </p:sp>
      <p:sp>
        <p:nvSpPr>
          <p:cNvPr id="10" name="TextBox 9">
            <a:extLst>
              <a:ext uri="{FF2B5EF4-FFF2-40B4-BE49-F238E27FC236}">
                <a16:creationId xmlns:a16="http://schemas.microsoft.com/office/drawing/2014/main" id="{840E8104-8EEB-3795-56F3-24C90CA44490}"/>
              </a:ext>
            </a:extLst>
          </p:cNvPr>
          <p:cNvSpPr txBox="1"/>
          <p:nvPr/>
        </p:nvSpPr>
        <p:spPr>
          <a:xfrm>
            <a:off x="4953000" y="1055450"/>
            <a:ext cx="2590800" cy="369332"/>
          </a:xfrm>
          <a:prstGeom prst="rect">
            <a:avLst/>
          </a:prstGeom>
          <a:noFill/>
        </p:spPr>
        <p:txBody>
          <a:bodyPr wrap="square" rtlCol="0">
            <a:spAutoFit/>
          </a:bodyPr>
          <a:lstStyle/>
          <a:p>
            <a:pPr algn="ctr"/>
            <a:r>
              <a:rPr lang="en-US" dirty="0">
                <a:solidFill>
                  <a:srgbClr val="0070C0"/>
                </a:solidFill>
              </a:rPr>
              <a:t>See Valuation Page 5</a:t>
            </a:r>
          </a:p>
        </p:txBody>
      </p:sp>
      <p:graphicFrame>
        <p:nvGraphicFramePr>
          <p:cNvPr id="6" name="Chart 5">
            <a:extLst>
              <a:ext uri="{FF2B5EF4-FFF2-40B4-BE49-F238E27FC236}">
                <a16:creationId xmlns:a16="http://schemas.microsoft.com/office/drawing/2014/main" id="{D49BAB0F-7437-F82F-2CA4-6152E395BB09}"/>
              </a:ext>
            </a:extLst>
          </p:cNvPr>
          <p:cNvGraphicFramePr/>
          <p:nvPr>
            <p:extLst>
              <p:ext uri="{D42A27DB-BD31-4B8C-83A1-F6EECF244321}">
                <p14:modId xmlns:p14="http://schemas.microsoft.com/office/powerpoint/2010/main" val="1858869223"/>
              </p:ext>
            </p:extLst>
          </p:nvPr>
        </p:nvGraphicFramePr>
        <p:xfrm>
          <a:off x="533400" y="1424782"/>
          <a:ext cx="4800600" cy="471355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48E43C8E-09D6-2775-5786-D64817449360}"/>
              </a:ext>
            </a:extLst>
          </p:cNvPr>
          <p:cNvGraphicFramePr/>
          <p:nvPr>
            <p:extLst>
              <p:ext uri="{D42A27DB-BD31-4B8C-83A1-F6EECF244321}">
                <p14:modId xmlns:p14="http://schemas.microsoft.com/office/powerpoint/2010/main" val="684940431"/>
              </p:ext>
            </p:extLst>
          </p:nvPr>
        </p:nvGraphicFramePr>
        <p:xfrm>
          <a:off x="5715000" y="1424782"/>
          <a:ext cx="4800600" cy="47647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52629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29F1E-C24B-F944-4FB9-288597CD54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464EE6-0C55-7ECF-9AA9-BE62F6A06D20}"/>
              </a:ext>
            </a:extLst>
          </p:cNvPr>
          <p:cNvSpPr>
            <a:spLocks noGrp="1"/>
          </p:cNvSpPr>
          <p:nvPr>
            <p:ph type="title"/>
          </p:nvPr>
        </p:nvSpPr>
        <p:spPr>
          <a:xfrm>
            <a:off x="0" y="-23446"/>
            <a:ext cx="12192000" cy="1325563"/>
          </a:xfrm>
        </p:spPr>
        <p:txBody>
          <a:bodyPr>
            <a:normAutofit/>
          </a:bodyPr>
          <a:lstStyle/>
          <a:p>
            <a:pPr marL="457200"/>
            <a:r>
              <a:rPr lang="en-US" sz="4000" b="1" dirty="0">
                <a:latin typeface="Candara" panose="020E0502030303020204" pitchFamily="34" charset="0"/>
              </a:rPr>
              <a:t>What is the “UAL”, or Unfunded Accrued Liability?</a:t>
            </a:r>
          </a:p>
        </p:txBody>
      </p:sp>
      <p:sp>
        <p:nvSpPr>
          <p:cNvPr id="4" name="Slide Number Placeholder 3">
            <a:extLst>
              <a:ext uri="{FF2B5EF4-FFF2-40B4-BE49-F238E27FC236}">
                <a16:creationId xmlns:a16="http://schemas.microsoft.com/office/drawing/2014/main" id="{8B9B703E-FBEA-E0C9-76F2-C3BB1DE4A86D}"/>
              </a:ext>
            </a:extLst>
          </p:cNvPr>
          <p:cNvSpPr>
            <a:spLocks noGrp="1"/>
          </p:cNvSpPr>
          <p:nvPr>
            <p:ph type="sldNum" sz="quarter" idx="12"/>
          </p:nvPr>
        </p:nvSpPr>
        <p:spPr/>
        <p:txBody>
          <a:bodyPr/>
          <a:lstStyle/>
          <a:p>
            <a:fld id="{45C00377-489B-40EC-B059-26BDDD2E89B9}" type="slidenum">
              <a:rPr lang="en-US" sz="1600" b="1" smtClean="0">
                <a:solidFill>
                  <a:schemeClr val="tx1"/>
                </a:solidFill>
              </a:rPr>
              <a:pPr/>
              <a:t>13</a:t>
            </a:fld>
            <a:endParaRPr lang="en-US" sz="1600" b="1" dirty="0">
              <a:solidFill>
                <a:schemeClr val="tx1"/>
              </a:solidFill>
            </a:endParaRPr>
          </a:p>
        </p:txBody>
      </p:sp>
      <p:graphicFrame>
        <p:nvGraphicFramePr>
          <p:cNvPr id="15" name="Chart 14">
            <a:extLst>
              <a:ext uri="{FF2B5EF4-FFF2-40B4-BE49-F238E27FC236}">
                <a16:creationId xmlns:a16="http://schemas.microsoft.com/office/drawing/2014/main" id="{08A6C7F4-9E6D-4454-8DE9-EDBBF0B1EA71}"/>
              </a:ext>
            </a:extLst>
          </p:cNvPr>
          <p:cNvGraphicFramePr/>
          <p:nvPr>
            <p:extLst>
              <p:ext uri="{D42A27DB-BD31-4B8C-83A1-F6EECF244321}">
                <p14:modId xmlns:p14="http://schemas.microsoft.com/office/powerpoint/2010/main" val="3282496267"/>
              </p:ext>
            </p:extLst>
          </p:nvPr>
        </p:nvGraphicFramePr>
        <p:xfrm>
          <a:off x="5943600" y="1302117"/>
          <a:ext cx="6172200" cy="486902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Diagram 20">
            <a:extLst>
              <a:ext uri="{FF2B5EF4-FFF2-40B4-BE49-F238E27FC236}">
                <a16:creationId xmlns:a16="http://schemas.microsoft.com/office/drawing/2014/main" id="{4C8D89B4-20A8-7068-08B7-E787AAE4D65C}"/>
              </a:ext>
            </a:extLst>
          </p:cNvPr>
          <p:cNvGraphicFramePr/>
          <p:nvPr>
            <p:extLst>
              <p:ext uri="{D42A27DB-BD31-4B8C-83A1-F6EECF244321}">
                <p14:modId xmlns:p14="http://schemas.microsoft.com/office/powerpoint/2010/main" val="2985991090"/>
              </p:ext>
            </p:extLst>
          </p:nvPr>
        </p:nvGraphicFramePr>
        <p:xfrm>
          <a:off x="381000" y="1302117"/>
          <a:ext cx="5715000" cy="48690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 name="TextBox 21">
            <a:extLst>
              <a:ext uri="{FF2B5EF4-FFF2-40B4-BE49-F238E27FC236}">
                <a16:creationId xmlns:a16="http://schemas.microsoft.com/office/drawing/2014/main" id="{426F4AA3-4C88-484C-351F-0BF7B51901AB}"/>
              </a:ext>
            </a:extLst>
          </p:cNvPr>
          <p:cNvSpPr txBox="1"/>
          <p:nvPr/>
        </p:nvSpPr>
        <p:spPr>
          <a:xfrm>
            <a:off x="7543801" y="1027333"/>
            <a:ext cx="3276600" cy="369332"/>
          </a:xfrm>
          <a:prstGeom prst="rect">
            <a:avLst/>
          </a:prstGeom>
          <a:noFill/>
        </p:spPr>
        <p:txBody>
          <a:bodyPr wrap="square" rtlCol="0">
            <a:spAutoFit/>
          </a:bodyPr>
          <a:lstStyle/>
          <a:p>
            <a:pPr algn="ctr"/>
            <a:r>
              <a:rPr lang="en-US" dirty="0">
                <a:solidFill>
                  <a:srgbClr val="0070C0"/>
                </a:solidFill>
              </a:rPr>
              <a:t>See Valuation Pages 1 and 14</a:t>
            </a:r>
          </a:p>
        </p:txBody>
      </p:sp>
    </p:spTree>
    <p:extLst>
      <p:ext uri="{BB962C8B-B14F-4D97-AF65-F5344CB8AC3E}">
        <p14:creationId xmlns:p14="http://schemas.microsoft.com/office/powerpoint/2010/main" val="1495673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2A76-42F7-4F3D-8A75-51D3F15AE28A}"/>
              </a:ext>
            </a:extLst>
          </p:cNvPr>
          <p:cNvSpPr>
            <a:spLocks noGrp="1"/>
          </p:cNvSpPr>
          <p:nvPr>
            <p:ph type="title"/>
          </p:nvPr>
        </p:nvSpPr>
        <p:spPr>
          <a:xfrm>
            <a:off x="28574" y="0"/>
            <a:ext cx="12163425" cy="1325563"/>
          </a:xfrm>
        </p:spPr>
        <p:txBody>
          <a:bodyPr>
            <a:normAutofit/>
          </a:bodyPr>
          <a:lstStyle/>
          <a:p>
            <a:pPr marL="457200"/>
            <a:r>
              <a:rPr lang="en-US" sz="4000" b="1" dirty="0">
                <a:latin typeface="Candara" panose="020E0502030303020204" pitchFamily="34" charset="0"/>
              </a:rPr>
              <a:t>What is the </a:t>
            </a:r>
            <a:r>
              <a:rPr lang="en-US" sz="4000" b="1" u="sng" dirty="0">
                <a:latin typeface="Candara" panose="020E0502030303020204" pitchFamily="34" charset="0"/>
              </a:rPr>
              <a:t>INITIAL</a:t>
            </a:r>
            <a:r>
              <a:rPr lang="en-US" sz="4000" b="1" dirty="0">
                <a:latin typeface="Candara" panose="020E0502030303020204" pitchFamily="34" charset="0"/>
              </a:rPr>
              <a:t> UAL (IUAL)?</a:t>
            </a:r>
          </a:p>
        </p:txBody>
      </p:sp>
      <p:sp>
        <p:nvSpPr>
          <p:cNvPr id="3" name="Content Placeholder 2">
            <a:extLst>
              <a:ext uri="{FF2B5EF4-FFF2-40B4-BE49-F238E27FC236}">
                <a16:creationId xmlns:a16="http://schemas.microsoft.com/office/drawing/2014/main" id="{71A277EA-DDA4-4F30-A264-78945CF9AAD8}"/>
              </a:ext>
            </a:extLst>
          </p:cNvPr>
          <p:cNvSpPr>
            <a:spLocks noGrp="1"/>
          </p:cNvSpPr>
          <p:nvPr>
            <p:ph idx="1"/>
          </p:nvPr>
        </p:nvSpPr>
        <p:spPr>
          <a:xfrm>
            <a:off x="609600" y="1219200"/>
            <a:ext cx="11353800" cy="5232202"/>
          </a:xfrm>
        </p:spPr>
        <p:txBody>
          <a:bodyPr wrap="square">
            <a:spAutoFit/>
          </a:bodyPr>
          <a:lstStyle/>
          <a:p>
            <a:pPr marL="344488" indent="-344488">
              <a:lnSpc>
                <a:spcPct val="100000"/>
              </a:lnSpc>
              <a:spcBef>
                <a:spcPts val="0"/>
              </a:spcBef>
              <a:spcAft>
                <a:spcPts val="1800"/>
              </a:spcAft>
              <a:buFont typeface="Wingdings" panose="05000000000000000000" pitchFamily="2" charset="2"/>
              <a:buChar char="§"/>
            </a:pPr>
            <a:r>
              <a:rPr lang="en-US" sz="2200" dirty="0">
                <a:latin typeface="Candara" panose="020E0502030303020204" pitchFamily="34" charset="0"/>
              </a:rPr>
              <a:t>Plans were originally created with immediate benefits without prior funding. </a:t>
            </a:r>
          </a:p>
          <a:p>
            <a:pPr marL="344488" indent="-344488">
              <a:lnSpc>
                <a:spcPct val="100000"/>
              </a:lnSpc>
              <a:spcBef>
                <a:spcPts val="0"/>
              </a:spcBef>
              <a:spcAft>
                <a:spcPts val="1800"/>
              </a:spcAft>
              <a:buFont typeface="Wingdings" panose="05000000000000000000" pitchFamily="2" charset="2"/>
              <a:buChar char="§"/>
            </a:pPr>
            <a:r>
              <a:rPr lang="en-US" sz="2200" kern="1200" dirty="0">
                <a:latin typeface="Candara" panose="020E0502030303020204" pitchFamily="34" charset="0"/>
              </a:rPr>
              <a:t>Before 1989, actual contributions were less than the actuarially determined contribution.</a:t>
            </a:r>
          </a:p>
          <a:p>
            <a:pPr marL="344488" indent="-344488">
              <a:lnSpc>
                <a:spcPct val="100000"/>
              </a:lnSpc>
              <a:spcBef>
                <a:spcPts val="0"/>
              </a:spcBef>
              <a:spcAft>
                <a:spcPts val="1800"/>
              </a:spcAft>
              <a:buFont typeface="Wingdings" panose="05000000000000000000" pitchFamily="2" charset="2"/>
              <a:buChar char="§"/>
            </a:pPr>
            <a:r>
              <a:rPr lang="en-US" sz="2200" dirty="0">
                <a:latin typeface="Candara" panose="020E0502030303020204" pitchFamily="34" charset="0"/>
              </a:rPr>
              <a:t>Cost-of-living adjustments (COLAs)—now called permanent benefit increases (PBIs)—were granted without funding.</a:t>
            </a:r>
            <a:endParaRPr lang="en-US" sz="2200" kern="1200" dirty="0">
              <a:latin typeface="Candara" panose="020E0502030303020204" pitchFamily="34" charset="0"/>
            </a:endParaRPr>
          </a:p>
          <a:p>
            <a:pPr marL="344488" indent="-344488">
              <a:lnSpc>
                <a:spcPct val="100000"/>
              </a:lnSpc>
              <a:spcBef>
                <a:spcPts val="0"/>
              </a:spcBef>
              <a:spcAft>
                <a:spcPts val="1800"/>
              </a:spcAft>
              <a:buFont typeface="Wingdings" panose="05000000000000000000" pitchFamily="2" charset="2"/>
              <a:buChar char="§"/>
            </a:pPr>
            <a:r>
              <a:rPr lang="en-US" sz="2200" dirty="0">
                <a:latin typeface="Candara" panose="020E0502030303020204" pitchFamily="34" charset="0"/>
              </a:rPr>
              <a:t>Constitutional amendment in 1989 required full payment of the actuarially determined contribution and that the existing UAL (IUAL) be paid by 2029. </a:t>
            </a:r>
          </a:p>
          <a:p>
            <a:pPr marL="344488" indent="-344488">
              <a:lnSpc>
                <a:spcPct val="100000"/>
              </a:lnSpc>
              <a:spcBef>
                <a:spcPts val="0"/>
              </a:spcBef>
              <a:spcAft>
                <a:spcPts val="1800"/>
              </a:spcAft>
              <a:buFont typeface="Wingdings" panose="05000000000000000000" pitchFamily="2" charset="2"/>
              <a:buChar char="§"/>
            </a:pPr>
            <a:r>
              <a:rPr lang="en-US" sz="2200" dirty="0">
                <a:latin typeface="Candara" panose="020E0502030303020204" pitchFamily="34" charset="0"/>
              </a:rPr>
              <a:t>The IUAL is a component of the Original Amortization Base, a.k.a. the OAB; may be paid off before FYE 2029 depending on state surplus dollars and investment gains above the statutory “hurdle” credited to this schedule. </a:t>
            </a:r>
          </a:p>
          <a:p>
            <a:pPr marL="344488" indent="-344488">
              <a:lnSpc>
                <a:spcPct val="100000"/>
              </a:lnSpc>
              <a:spcBef>
                <a:spcPts val="0"/>
              </a:spcBef>
              <a:spcAft>
                <a:spcPts val="1800"/>
              </a:spcAft>
              <a:buFont typeface="Wingdings" panose="05000000000000000000" pitchFamily="2" charset="2"/>
              <a:buChar char="§"/>
            </a:pPr>
            <a:r>
              <a:rPr lang="en-US" sz="2200" dirty="0">
                <a:latin typeface="Candara" panose="020E0502030303020204" pitchFamily="34" charset="0"/>
              </a:rPr>
              <a:t>The OAB includes the IUAL and other negative schedules.</a:t>
            </a:r>
          </a:p>
          <a:p>
            <a:pPr marL="457200" indent="-457200">
              <a:lnSpc>
                <a:spcPct val="100000"/>
              </a:lnSpc>
              <a:spcBef>
                <a:spcPts val="0"/>
              </a:spcBef>
              <a:spcAft>
                <a:spcPts val="1800"/>
              </a:spcAft>
              <a:buFont typeface="Wingdings" panose="05000000000000000000" pitchFamily="2" charset="2"/>
              <a:buChar char="§"/>
            </a:pPr>
            <a:endParaRPr lang="en-US" sz="2400" dirty="0">
              <a:latin typeface="Candara" panose="020E0502030303020204" pitchFamily="34" charset="0"/>
            </a:endParaRPr>
          </a:p>
        </p:txBody>
      </p:sp>
      <p:sp>
        <p:nvSpPr>
          <p:cNvPr id="4" name="Slide Number Placeholder 3">
            <a:extLst>
              <a:ext uri="{FF2B5EF4-FFF2-40B4-BE49-F238E27FC236}">
                <a16:creationId xmlns:a16="http://schemas.microsoft.com/office/drawing/2014/main" id="{C41AC572-93A6-F6D2-8905-3686C1FD88BA}"/>
              </a:ext>
            </a:extLst>
          </p:cNvPr>
          <p:cNvSpPr>
            <a:spLocks noGrp="1"/>
          </p:cNvSpPr>
          <p:nvPr>
            <p:ph type="sldNum" sz="quarter" idx="12"/>
          </p:nvPr>
        </p:nvSpPr>
        <p:spPr/>
        <p:txBody>
          <a:bodyPr/>
          <a:lstStyle/>
          <a:p>
            <a:fld id="{C5EAC732-9D4D-4CFE-98A6-7150BB0BEA18}" type="slidenum">
              <a:rPr lang="en-US" sz="1600" b="1" smtClean="0">
                <a:solidFill>
                  <a:schemeClr val="tx1"/>
                </a:solidFill>
              </a:rPr>
              <a:pPr/>
              <a:t>14</a:t>
            </a:fld>
            <a:endParaRPr lang="en-US" sz="1600" b="1" dirty="0">
              <a:solidFill>
                <a:schemeClr val="tx1"/>
              </a:solidFill>
            </a:endParaRPr>
          </a:p>
        </p:txBody>
      </p:sp>
      <p:sp>
        <p:nvSpPr>
          <p:cNvPr id="5" name="TextBox 4">
            <a:extLst>
              <a:ext uri="{FF2B5EF4-FFF2-40B4-BE49-F238E27FC236}">
                <a16:creationId xmlns:a16="http://schemas.microsoft.com/office/drawing/2014/main" id="{483EA088-CCFD-3FCC-AF5F-672D6DC9904F}"/>
              </a:ext>
            </a:extLst>
          </p:cNvPr>
          <p:cNvSpPr txBox="1"/>
          <p:nvPr/>
        </p:nvSpPr>
        <p:spPr>
          <a:xfrm>
            <a:off x="8458200" y="3650635"/>
            <a:ext cx="2514600" cy="369332"/>
          </a:xfrm>
          <a:prstGeom prst="rect">
            <a:avLst/>
          </a:prstGeom>
          <a:noFill/>
        </p:spPr>
        <p:txBody>
          <a:bodyPr wrap="square" rtlCol="0">
            <a:spAutoFit/>
          </a:bodyPr>
          <a:lstStyle/>
          <a:p>
            <a:pPr algn="ctr"/>
            <a:r>
              <a:rPr lang="en-US" dirty="0">
                <a:solidFill>
                  <a:srgbClr val="0070C0"/>
                </a:solidFill>
              </a:rPr>
              <a:t>See Valuation Page 80</a:t>
            </a:r>
          </a:p>
        </p:txBody>
      </p:sp>
      <p:sp>
        <p:nvSpPr>
          <p:cNvPr id="7" name="TextBox 6">
            <a:extLst>
              <a:ext uri="{FF2B5EF4-FFF2-40B4-BE49-F238E27FC236}">
                <a16:creationId xmlns:a16="http://schemas.microsoft.com/office/drawing/2014/main" id="{00BAD704-B23D-D124-8266-50E49CDDEDA2}"/>
              </a:ext>
            </a:extLst>
          </p:cNvPr>
          <p:cNvSpPr txBox="1"/>
          <p:nvPr/>
        </p:nvSpPr>
        <p:spPr>
          <a:xfrm>
            <a:off x="6362700" y="4866352"/>
            <a:ext cx="2857500" cy="369332"/>
          </a:xfrm>
          <a:prstGeom prst="rect">
            <a:avLst/>
          </a:prstGeom>
          <a:noFill/>
        </p:spPr>
        <p:txBody>
          <a:bodyPr wrap="square" rtlCol="0">
            <a:spAutoFit/>
          </a:bodyPr>
          <a:lstStyle/>
          <a:p>
            <a:pPr algn="ctr"/>
            <a:r>
              <a:rPr lang="en-US" dirty="0">
                <a:solidFill>
                  <a:srgbClr val="0070C0"/>
                </a:solidFill>
              </a:rPr>
              <a:t>See Valuation Pages 75-80</a:t>
            </a:r>
          </a:p>
        </p:txBody>
      </p:sp>
    </p:spTree>
    <p:extLst>
      <p:ext uri="{BB962C8B-B14F-4D97-AF65-F5344CB8AC3E}">
        <p14:creationId xmlns:p14="http://schemas.microsoft.com/office/powerpoint/2010/main" val="3924383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2A76-42F7-4F3D-8A75-51D3F15AE28A}"/>
              </a:ext>
            </a:extLst>
          </p:cNvPr>
          <p:cNvSpPr>
            <a:spLocks noGrp="1"/>
          </p:cNvSpPr>
          <p:nvPr>
            <p:ph type="title"/>
          </p:nvPr>
        </p:nvSpPr>
        <p:spPr>
          <a:xfrm>
            <a:off x="0" y="0"/>
            <a:ext cx="12192000" cy="1325563"/>
          </a:xfrm>
        </p:spPr>
        <p:txBody>
          <a:bodyPr>
            <a:normAutofit/>
          </a:bodyPr>
          <a:lstStyle/>
          <a:p>
            <a:pPr marL="457200"/>
            <a:r>
              <a:rPr lang="en-US" sz="4000" b="1" dirty="0">
                <a:latin typeface="Candara" panose="020E0502030303020204" pitchFamily="34" charset="0"/>
              </a:rPr>
              <a:t>More on the UAL</a:t>
            </a:r>
          </a:p>
        </p:txBody>
      </p:sp>
      <p:sp>
        <p:nvSpPr>
          <p:cNvPr id="3" name="Content Placeholder 2">
            <a:extLst>
              <a:ext uri="{FF2B5EF4-FFF2-40B4-BE49-F238E27FC236}">
                <a16:creationId xmlns:a16="http://schemas.microsoft.com/office/drawing/2014/main" id="{71A277EA-DDA4-4F30-A264-78945CF9AAD8}"/>
              </a:ext>
            </a:extLst>
          </p:cNvPr>
          <p:cNvSpPr>
            <a:spLocks noGrp="1"/>
          </p:cNvSpPr>
          <p:nvPr>
            <p:ph idx="1"/>
          </p:nvPr>
        </p:nvSpPr>
        <p:spPr>
          <a:xfrm>
            <a:off x="668215" y="1143000"/>
            <a:ext cx="11295185" cy="4862870"/>
          </a:xfrm>
        </p:spPr>
        <p:txBody>
          <a:bodyPr wrap="square">
            <a:spAutoFit/>
          </a:bodyPr>
          <a:lstStyle/>
          <a:p>
            <a:pPr marL="457200" indent="-457200">
              <a:lnSpc>
                <a:spcPct val="100000"/>
              </a:lnSpc>
              <a:spcBef>
                <a:spcPts val="0"/>
              </a:spcBef>
              <a:spcAft>
                <a:spcPts val="1800"/>
              </a:spcAft>
              <a:buFont typeface="Wingdings" panose="05000000000000000000" pitchFamily="2" charset="2"/>
              <a:buChar char="§"/>
            </a:pPr>
            <a:r>
              <a:rPr lang="en-US" sz="2200" b="1" dirty="0">
                <a:latin typeface="Candara" panose="020E0502030303020204" pitchFamily="34" charset="0"/>
              </a:rPr>
              <a:t> “Other” Unfunded Accrued Liability </a:t>
            </a:r>
            <a:endParaRPr lang="en-US" sz="2200" dirty="0">
              <a:latin typeface="Candara" panose="020E0502030303020204" pitchFamily="34" charset="0"/>
            </a:endParaRPr>
          </a:p>
          <a:p>
            <a:pPr marL="914400" lvl="1" indent="-457200">
              <a:lnSpc>
                <a:spcPct val="100000"/>
              </a:lnSpc>
              <a:spcBef>
                <a:spcPts val="0"/>
              </a:spcBef>
              <a:spcAft>
                <a:spcPts val="1800"/>
              </a:spcAft>
              <a:buFont typeface="Frutiger 45 Light" pitchFamily="34" charset="0"/>
              <a:buChar char="»"/>
            </a:pPr>
            <a:r>
              <a:rPr lang="en-US" sz="2200" dirty="0">
                <a:latin typeface="Candara" panose="020E0502030303020204" pitchFamily="34" charset="0"/>
              </a:rPr>
              <a:t>Includes the Experience Account Amortization Base, a.k.a. the EAAB</a:t>
            </a:r>
          </a:p>
          <a:p>
            <a:pPr lvl="2">
              <a:lnSpc>
                <a:spcPct val="100000"/>
              </a:lnSpc>
              <a:spcBef>
                <a:spcPts val="0"/>
              </a:spcBef>
              <a:spcAft>
                <a:spcPts val="1800"/>
              </a:spcAft>
              <a:buFont typeface="Symbol" panose="05050102010706020507" pitchFamily="18" charset="2"/>
              <a:buChar char=""/>
            </a:pPr>
            <a:r>
              <a:rPr lang="en-US" sz="2200" dirty="0">
                <a:latin typeface="Candara" panose="020E0502030303020204" pitchFamily="34" charset="0"/>
              </a:rPr>
              <a:t>LASERS’ largest amortization base; will be paid of on or before 2040</a:t>
            </a:r>
          </a:p>
          <a:p>
            <a:pPr lvl="2">
              <a:lnSpc>
                <a:spcPct val="100000"/>
              </a:lnSpc>
              <a:spcBef>
                <a:spcPts val="0"/>
              </a:spcBef>
              <a:spcAft>
                <a:spcPts val="1800"/>
              </a:spcAft>
              <a:buFont typeface="Symbol" panose="05050102010706020507" pitchFamily="18" charset="2"/>
              <a:buChar char=""/>
            </a:pPr>
            <a:r>
              <a:rPr lang="en-US" sz="2200" dirty="0">
                <a:latin typeface="Candara" panose="020E0502030303020204" pitchFamily="34" charset="0"/>
              </a:rPr>
              <a:t>Includes the liability created by negative experience account balance and other positive bases.  </a:t>
            </a:r>
          </a:p>
          <a:p>
            <a:pPr lvl="2">
              <a:lnSpc>
                <a:spcPct val="100000"/>
              </a:lnSpc>
              <a:spcBef>
                <a:spcPts val="0"/>
              </a:spcBef>
              <a:spcAft>
                <a:spcPts val="1800"/>
              </a:spcAft>
              <a:buFont typeface="Symbol" panose="05050102010706020507" pitchFamily="18" charset="2"/>
              <a:buChar char=""/>
            </a:pPr>
            <a:r>
              <a:rPr lang="en-US" sz="2200" dirty="0">
                <a:latin typeface="Candara" panose="020E0502030303020204" pitchFamily="34" charset="0"/>
              </a:rPr>
              <a:t>Investment gains above the “hurdle” are applied to this base, after the OAB, resulting in a potential early payoff. </a:t>
            </a:r>
          </a:p>
          <a:p>
            <a:pPr lvl="2">
              <a:lnSpc>
                <a:spcPct val="100000"/>
              </a:lnSpc>
              <a:spcBef>
                <a:spcPts val="0"/>
              </a:spcBef>
              <a:spcAft>
                <a:spcPts val="1800"/>
              </a:spcAft>
              <a:buFont typeface="Symbol" panose="05050102010706020507" pitchFamily="18" charset="2"/>
              <a:buChar char=""/>
            </a:pPr>
            <a:r>
              <a:rPr lang="en-US" sz="2200" dirty="0">
                <a:latin typeface="Candara" panose="020E0502030303020204" pitchFamily="34" charset="0"/>
              </a:rPr>
              <a:t>Re-amortized on June 30, 2024, returning to original 2040 payoff date and reduced required payments. </a:t>
            </a:r>
          </a:p>
          <a:p>
            <a:pPr lvl="2">
              <a:lnSpc>
                <a:spcPct val="100000"/>
              </a:lnSpc>
              <a:spcBef>
                <a:spcPts val="0"/>
              </a:spcBef>
              <a:spcAft>
                <a:spcPts val="1800"/>
              </a:spcAft>
              <a:buFont typeface="Symbol" panose="05050102010706020507" pitchFamily="18" charset="2"/>
              <a:buChar char=""/>
            </a:pPr>
            <a:r>
              <a:rPr lang="en-US" sz="2200" dirty="0">
                <a:latin typeface="Candara" panose="020E0502030303020204" pitchFamily="34" charset="0"/>
              </a:rPr>
              <a:t>Will be re-amortized every five years until paid off, or until funded ratio reaches 80%. </a:t>
            </a:r>
          </a:p>
        </p:txBody>
      </p:sp>
      <p:sp>
        <p:nvSpPr>
          <p:cNvPr id="4" name="TextBox 3">
            <a:extLst>
              <a:ext uri="{FF2B5EF4-FFF2-40B4-BE49-F238E27FC236}">
                <a16:creationId xmlns:a16="http://schemas.microsoft.com/office/drawing/2014/main" id="{3DED273E-3E11-4157-B4B4-2DF63735F569}"/>
              </a:ext>
            </a:extLst>
          </p:cNvPr>
          <p:cNvSpPr txBox="1"/>
          <p:nvPr/>
        </p:nvSpPr>
        <p:spPr>
          <a:xfrm>
            <a:off x="5562600" y="1170992"/>
            <a:ext cx="4038600" cy="369332"/>
          </a:xfrm>
          <a:prstGeom prst="rect">
            <a:avLst/>
          </a:prstGeom>
          <a:noFill/>
        </p:spPr>
        <p:txBody>
          <a:bodyPr wrap="square" rtlCol="0">
            <a:spAutoFit/>
          </a:bodyPr>
          <a:lstStyle/>
          <a:p>
            <a:pPr algn="ctr"/>
            <a:r>
              <a:rPr lang="en-US" dirty="0">
                <a:solidFill>
                  <a:srgbClr val="0070C0"/>
                </a:solidFill>
              </a:rPr>
              <a:t>See Valuation Pages 75-79</a:t>
            </a:r>
          </a:p>
        </p:txBody>
      </p:sp>
      <p:sp>
        <p:nvSpPr>
          <p:cNvPr id="5" name="Slide Number Placeholder 4">
            <a:extLst>
              <a:ext uri="{FF2B5EF4-FFF2-40B4-BE49-F238E27FC236}">
                <a16:creationId xmlns:a16="http://schemas.microsoft.com/office/drawing/2014/main" id="{C255AA8D-ECFD-81DB-808B-5EB4AEAD1595}"/>
              </a:ext>
            </a:extLst>
          </p:cNvPr>
          <p:cNvSpPr>
            <a:spLocks noGrp="1"/>
          </p:cNvSpPr>
          <p:nvPr>
            <p:ph type="sldNum" sz="quarter" idx="12"/>
          </p:nvPr>
        </p:nvSpPr>
        <p:spPr/>
        <p:txBody>
          <a:bodyPr/>
          <a:lstStyle/>
          <a:p>
            <a:fld id="{C5EAC732-9D4D-4CFE-98A6-7150BB0BEA18}" type="slidenum">
              <a:rPr lang="en-US" sz="1600" b="1" smtClean="0">
                <a:solidFill>
                  <a:schemeClr val="tx1"/>
                </a:solidFill>
              </a:rPr>
              <a:pPr/>
              <a:t>15</a:t>
            </a:fld>
            <a:endParaRPr lang="en-US" sz="1600" b="1" dirty="0">
              <a:solidFill>
                <a:schemeClr val="tx1"/>
              </a:solidFill>
            </a:endParaRPr>
          </a:p>
        </p:txBody>
      </p:sp>
    </p:spTree>
    <p:extLst>
      <p:ext uri="{BB962C8B-B14F-4D97-AF65-F5344CB8AC3E}">
        <p14:creationId xmlns:p14="http://schemas.microsoft.com/office/powerpoint/2010/main" val="2689106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2A76-42F7-4F3D-8A75-51D3F15AE28A}"/>
              </a:ext>
            </a:extLst>
          </p:cNvPr>
          <p:cNvSpPr>
            <a:spLocks noGrp="1"/>
          </p:cNvSpPr>
          <p:nvPr>
            <p:ph type="title"/>
          </p:nvPr>
        </p:nvSpPr>
        <p:spPr>
          <a:xfrm>
            <a:off x="0" y="0"/>
            <a:ext cx="12192000" cy="1325563"/>
          </a:xfrm>
        </p:spPr>
        <p:txBody>
          <a:bodyPr>
            <a:normAutofit/>
          </a:bodyPr>
          <a:lstStyle/>
          <a:p>
            <a:pPr marL="457200"/>
            <a:r>
              <a:rPr lang="en-US" sz="4000" b="1" dirty="0">
                <a:latin typeface="Candara" panose="020E0502030303020204" pitchFamily="34" charset="0"/>
              </a:rPr>
              <a:t>More on the UAL</a:t>
            </a:r>
          </a:p>
        </p:txBody>
      </p:sp>
      <p:sp>
        <p:nvSpPr>
          <p:cNvPr id="3" name="Content Placeholder 2">
            <a:extLst>
              <a:ext uri="{FF2B5EF4-FFF2-40B4-BE49-F238E27FC236}">
                <a16:creationId xmlns:a16="http://schemas.microsoft.com/office/drawing/2014/main" id="{71A277EA-DDA4-4F30-A264-78945CF9AAD8}"/>
              </a:ext>
            </a:extLst>
          </p:cNvPr>
          <p:cNvSpPr>
            <a:spLocks noGrp="1"/>
          </p:cNvSpPr>
          <p:nvPr>
            <p:ph idx="1"/>
          </p:nvPr>
        </p:nvSpPr>
        <p:spPr>
          <a:xfrm>
            <a:off x="668215" y="1143000"/>
            <a:ext cx="11506200" cy="4765407"/>
          </a:xfrm>
        </p:spPr>
        <p:txBody>
          <a:bodyPr wrap="square">
            <a:spAutoFit/>
          </a:bodyPr>
          <a:lstStyle/>
          <a:p>
            <a:pPr marL="457200" indent="-457200">
              <a:lnSpc>
                <a:spcPct val="100000"/>
              </a:lnSpc>
              <a:spcBef>
                <a:spcPts val="0"/>
              </a:spcBef>
              <a:spcAft>
                <a:spcPts val="1800"/>
              </a:spcAft>
              <a:buFont typeface="Wingdings" panose="05000000000000000000" pitchFamily="2" charset="2"/>
              <a:buChar char="§"/>
            </a:pPr>
            <a:r>
              <a:rPr lang="en-US" sz="2200" b="1" dirty="0">
                <a:latin typeface="Candara" panose="020E0502030303020204" pitchFamily="34" charset="0"/>
              </a:rPr>
              <a:t> “Other” Unfunded Accrued Liability - </a:t>
            </a:r>
            <a:r>
              <a:rPr lang="en-US" sz="2200" dirty="0">
                <a:latin typeface="Candara" panose="020E0502030303020204" pitchFamily="34" charset="0"/>
              </a:rPr>
              <a:t>changes annually due to:</a:t>
            </a:r>
          </a:p>
          <a:p>
            <a:pPr marL="914400" lvl="1" indent="-457200">
              <a:lnSpc>
                <a:spcPct val="100000"/>
              </a:lnSpc>
              <a:spcBef>
                <a:spcPts val="0"/>
              </a:spcBef>
              <a:spcAft>
                <a:spcPts val="800"/>
              </a:spcAft>
              <a:buFont typeface="Frutiger 45 Light" pitchFamily="34" charset="0"/>
              <a:buChar char="»"/>
            </a:pPr>
            <a:r>
              <a:rPr lang="en-US" sz="2200" dirty="0">
                <a:latin typeface="Candara" panose="020E0502030303020204" pitchFamily="34" charset="0"/>
              </a:rPr>
              <a:t>UAL amortization payments received via employer contributions (increase assets)</a:t>
            </a:r>
          </a:p>
          <a:p>
            <a:pPr marL="914400" lvl="1" indent="-457200">
              <a:lnSpc>
                <a:spcPct val="100000"/>
              </a:lnSpc>
              <a:spcBef>
                <a:spcPts val="0"/>
              </a:spcBef>
              <a:spcAft>
                <a:spcPts val="800"/>
              </a:spcAft>
              <a:buFont typeface="Frutiger 45 Light" pitchFamily="34" charset="0"/>
              <a:buChar char="»"/>
            </a:pPr>
            <a:r>
              <a:rPr lang="en-US" sz="2200" dirty="0">
                <a:latin typeface="Candara" panose="020E0502030303020204" pitchFamily="34" charset="0"/>
              </a:rPr>
              <a:t>Interest adjustments (investment earnings)</a:t>
            </a:r>
          </a:p>
          <a:p>
            <a:pPr marL="914400" lvl="1" indent="-457200">
              <a:lnSpc>
                <a:spcPct val="100000"/>
              </a:lnSpc>
              <a:spcBef>
                <a:spcPts val="0"/>
              </a:spcBef>
              <a:spcAft>
                <a:spcPts val="800"/>
              </a:spcAft>
              <a:buFont typeface="Frutiger 45 Light" pitchFamily="34" charset="0"/>
              <a:buChar char="»"/>
            </a:pPr>
            <a:r>
              <a:rPr lang="en-US" sz="2200" dirty="0">
                <a:latin typeface="Candara" panose="020E0502030303020204" pitchFamily="34" charset="0"/>
              </a:rPr>
              <a:t>Investment experience gains/losses (increase/decrease assets)</a:t>
            </a:r>
          </a:p>
          <a:p>
            <a:pPr marL="914400" lvl="1" indent="-457200">
              <a:lnSpc>
                <a:spcPct val="100000"/>
              </a:lnSpc>
              <a:spcBef>
                <a:spcPts val="0"/>
              </a:spcBef>
              <a:spcAft>
                <a:spcPts val="800"/>
              </a:spcAft>
              <a:buFont typeface="Frutiger 45 Light" pitchFamily="34" charset="0"/>
              <a:buChar char="»"/>
            </a:pPr>
            <a:r>
              <a:rPr lang="en-US" sz="2200" dirty="0">
                <a:latin typeface="Candara" panose="020E0502030303020204" pitchFamily="34" charset="0"/>
              </a:rPr>
              <a:t>Appropriations received (increase assets)</a:t>
            </a:r>
          </a:p>
          <a:p>
            <a:pPr marL="914400" lvl="1" indent="-457200">
              <a:lnSpc>
                <a:spcPct val="100000"/>
              </a:lnSpc>
              <a:spcBef>
                <a:spcPts val="0"/>
              </a:spcBef>
              <a:spcAft>
                <a:spcPts val="800"/>
              </a:spcAft>
              <a:buFont typeface="Frutiger 45 Light" pitchFamily="34" charset="0"/>
              <a:buChar char="»"/>
            </a:pPr>
            <a:r>
              <a:rPr lang="en-US" sz="2200" dirty="0">
                <a:latin typeface="Candara" panose="020E0502030303020204" pitchFamily="34" charset="0"/>
              </a:rPr>
              <a:t>Assumption changes (increase/decrease liability)</a:t>
            </a:r>
          </a:p>
          <a:p>
            <a:pPr marL="914400" lvl="1" indent="-457200">
              <a:lnSpc>
                <a:spcPct val="100000"/>
              </a:lnSpc>
              <a:spcBef>
                <a:spcPts val="0"/>
              </a:spcBef>
              <a:spcAft>
                <a:spcPts val="800"/>
              </a:spcAft>
              <a:buFont typeface="Frutiger 45 Light" pitchFamily="34" charset="0"/>
              <a:buChar char="»"/>
            </a:pPr>
            <a:r>
              <a:rPr lang="en-US" sz="2200" dirty="0">
                <a:latin typeface="Candara" panose="020E0502030303020204" pitchFamily="34" charset="0"/>
              </a:rPr>
              <a:t>Other experience gains/losses (decrease/increase liability)</a:t>
            </a:r>
          </a:p>
          <a:p>
            <a:pPr marL="914400" lvl="1" indent="-457200">
              <a:lnSpc>
                <a:spcPct val="100000"/>
              </a:lnSpc>
              <a:spcBef>
                <a:spcPts val="0"/>
              </a:spcBef>
              <a:spcAft>
                <a:spcPts val="800"/>
              </a:spcAft>
              <a:buFont typeface="Frutiger 45 Light" pitchFamily="34" charset="0"/>
              <a:buChar char="»"/>
            </a:pPr>
            <a:r>
              <a:rPr lang="en-US" sz="2200" dirty="0">
                <a:latin typeface="Candara" panose="020E0502030303020204" pitchFamily="34" charset="0"/>
              </a:rPr>
              <a:t>Contribution variances: receiving more/less than required contribution (decrease/increase UAL)</a:t>
            </a:r>
          </a:p>
          <a:p>
            <a:pPr marL="914400" lvl="1" indent="-457200">
              <a:lnSpc>
                <a:spcPct val="100000"/>
              </a:lnSpc>
              <a:spcBef>
                <a:spcPts val="0"/>
              </a:spcBef>
              <a:spcAft>
                <a:spcPts val="800"/>
              </a:spcAft>
              <a:buFont typeface="Frutiger 45 Light" pitchFamily="34" charset="0"/>
              <a:buChar char="»"/>
            </a:pPr>
            <a:r>
              <a:rPr lang="en-US" sz="2200" dirty="0">
                <a:latin typeface="Candara" panose="020E0502030303020204" pitchFamily="34" charset="0"/>
              </a:rPr>
              <a:t>Transfer of investment earnings to experience account for future PBIs (increases UAL) (until OAB is paid off)</a:t>
            </a:r>
          </a:p>
        </p:txBody>
      </p:sp>
      <p:sp>
        <p:nvSpPr>
          <p:cNvPr id="4" name="TextBox 3">
            <a:extLst>
              <a:ext uri="{FF2B5EF4-FFF2-40B4-BE49-F238E27FC236}">
                <a16:creationId xmlns:a16="http://schemas.microsoft.com/office/drawing/2014/main" id="{3DED273E-3E11-4157-B4B4-2DF63735F569}"/>
              </a:ext>
            </a:extLst>
          </p:cNvPr>
          <p:cNvSpPr txBox="1"/>
          <p:nvPr/>
        </p:nvSpPr>
        <p:spPr>
          <a:xfrm>
            <a:off x="3429000" y="5928926"/>
            <a:ext cx="4038600" cy="369332"/>
          </a:xfrm>
          <a:prstGeom prst="rect">
            <a:avLst/>
          </a:prstGeom>
          <a:noFill/>
        </p:spPr>
        <p:txBody>
          <a:bodyPr wrap="square" rtlCol="0">
            <a:spAutoFit/>
          </a:bodyPr>
          <a:lstStyle/>
          <a:p>
            <a:pPr algn="ctr"/>
            <a:r>
              <a:rPr lang="en-US" dirty="0">
                <a:solidFill>
                  <a:srgbClr val="0070C0"/>
                </a:solidFill>
              </a:rPr>
              <a:t>See Valuation Pages 3, 75, 76</a:t>
            </a:r>
          </a:p>
        </p:txBody>
      </p:sp>
      <p:sp>
        <p:nvSpPr>
          <p:cNvPr id="5" name="Slide Number Placeholder 4">
            <a:extLst>
              <a:ext uri="{FF2B5EF4-FFF2-40B4-BE49-F238E27FC236}">
                <a16:creationId xmlns:a16="http://schemas.microsoft.com/office/drawing/2014/main" id="{67451FF4-09EE-0659-1E32-DA1338994D98}"/>
              </a:ext>
            </a:extLst>
          </p:cNvPr>
          <p:cNvSpPr>
            <a:spLocks noGrp="1"/>
          </p:cNvSpPr>
          <p:nvPr>
            <p:ph type="sldNum" sz="quarter" idx="12"/>
          </p:nvPr>
        </p:nvSpPr>
        <p:spPr/>
        <p:txBody>
          <a:bodyPr/>
          <a:lstStyle/>
          <a:p>
            <a:fld id="{C5EAC732-9D4D-4CFE-98A6-7150BB0BEA18}" type="slidenum">
              <a:rPr lang="en-US" sz="1600" b="1" smtClean="0">
                <a:solidFill>
                  <a:schemeClr val="tx1"/>
                </a:solidFill>
              </a:rPr>
              <a:pPr/>
              <a:t>16</a:t>
            </a:fld>
            <a:endParaRPr lang="en-US" sz="1600" b="1" dirty="0">
              <a:solidFill>
                <a:schemeClr val="tx1"/>
              </a:solidFill>
            </a:endParaRPr>
          </a:p>
        </p:txBody>
      </p:sp>
    </p:spTree>
    <p:extLst>
      <p:ext uri="{BB962C8B-B14F-4D97-AF65-F5344CB8AC3E}">
        <p14:creationId xmlns:p14="http://schemas.microsoft.com/office/powerpoint/2010/main" val="2315893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2A76-42F7-4F3D-8A75-51D3F15AE28A}"/>
              </a:ext>
            </a:extLst>
          </p:cNvPr>
          <p:cNvSpPr>
            <a:spLocks noGrp="1"/>
          </p:cNvSpPr>
          <p:nvPr>
            <p:ph type="title"/>
          </p:nvPr>
        </p:nvSpPr>
        <p:spPr>
          <a:xfrm>
            <a:off x="-19050" y="0"/>
            <a:ext cx="12211050" cy="1325563"/>
          </a:xfrm>
        </p:spPr>
        <p:txBody>
          <a:bodyPr>
            <a:normAutofit/>
          </a:bodyPr>
          <a:lstStyle/>
          <a:p>
            <a:pPr marL="457200"/>
            <a:r>
              <a:rPr lang="en-US" sz="4000" b="1" dirty="0">
                <a:latin typeface="Candara" panose="020E0502030303020204" pitchFamily="34" charset="0"/>
              </a:rPr>
              <a:t>More on the UAL</a:t>
            </a:r>
          </a:p>
        </p:txBody>
      </p:sp>
      <p:sp>
        <p:nvSpPr>
          <p:cNvPr id="3" name="Content Placeholder 2">
            <a:extLst>
              <a:ext uri="{FF2B5EF4-FFF2-40B4-BE49-F238E27FC236}">
                <a16:creationId xmlns:a16="http://schemas.microsoft.com/office/drawing/2014/main" id="{71A277EA-DDA4-4F30-A264-78945CF9AAD8}"/>
              </a:ext>
            </a:extLst>
          </p:cNvPr>
          <p:cNvSpPr>
            <a:spLocks noGrp="1"/>
          </p:cNvSpPr>
          <p:nvPr>
            <p:ph idx="1"/>
          </p:nvPr>
        </p:nvSpPr>
        <p:spPr>
          <a:xfrm>
            <a:off x="533400" y="1292906"/>
            <a:ext cx="10820400" cy="3954929"/>
          </a:xfrm>
        </p:spPr>
        <p:txBody>
          <a:bodyPr wrap="square">
            <a:spAutoFit/>
          </a:bodyPr>
          <a:lstStyle/>
          <a:p>
            <a:pPr marL="457200" indent="-457200">
              <a:lnSpc>
                <a:spcPct val="100000"/>
              </a:lnSpc>
              <a:spcBef>
                <a:spcPts val="0"/>
              </a:spcBef>
              <a:spcAft>
                <a:spcPts val="900"/>
              </a:spcAft>
              <a:buFont typeface="Wingdings" panose="05000000000000000000" pitchFamily="2" charset="2"/>
              <a:buChar char="§"/>
            </a:pPr>
            <a:r>
              <a:rPr lang="en-US" sz="2200" dirty="0">
                <a:latin typeface="Candara" panose="020E0502030303020204" pitchFamily="34" charset="0"/>
              </a:rPr>
              <a:t>Significant legislative reforms since 2009 have:</a:t>
            </a:r>
          </a:p>
          <a:p>
            <a:pPr marL="914400" lvl="1" indent="-457200">
              <a:lnSpc>
                <a:spcPct val="100000"/>
              </a:lnSpc>
              <a:spcBef>
                <a:spcPts val="0"/>
              </a:spcBef>
              <a:spcAft>
                <a:spcPts val="900"/>
              </a:spcAft>
              <a:buFont typeface="Frutiger 45 Light" pitchFamily="34" charset="0"/>
              <a:buChar char="»"/>
            </a:pPr>
            <a:r>
              <a:rPr lang="en-US" sz="2000" dirty="0">
                <a:latin typeface="Candara" panose="020E0502030303020204" pitchFamily="34" charset="0"/>
              </a:rPr>
              <a:t>Eliminated the back-loaded payment schedule established in 1992, which resulted in UAL payments that did not keep up with accruing interest; and</a:t>
            </a:r>
          </a:p>
          <a:p>
            <a:pPr marL="914400" lvl="1" indent="-457200">
              <a:lnSpc>
                <a:spcPct val="100000"/>
              </a:lnSpc>
              <a:spcBef>
                <a:spcPts val="0"/>
              </a:spcBef>
              <a:spcAft>
                <a:spcPts val="900"/>
              </a:spcAft>
              <a:buFont typeface="Frutiger 45 Light" pitchFamily="34" charset="0"/>
              <a:buChar char="»"/>
            </a:pPr>
            <a:r>
              <a:rPr lang="en-US" sz="2000" dirty="0">
                <a:latin typeface="Candara" panose="020E0502030303020204" pitchFamily="34" charset="0"/>
              </a:rPr>
              <a:t>Increased the proportion of investment experience gains used to reduce the UAL rather than credit the experience account to fund future PBIs. </a:t>
            </a:r>
          </a:p>
          <a:p>
            <a:pPr marL="914400" lvl="1" indent="-457200">
              <a:lnSpc>
                <a:spcPct val="100000"/>
              </a:lnSpc>
              <a:spcBef>
                <a:spcPts val="0"/>
              </a:spcBef>
              <a:spcAft>
                <a:spcPts val="900"/>
              </a:spcAft>
              <a:buFont typeface="Frutiger 45 Light" pitchFamily="34" charset="0"/>
              <a:buChar char="»"/>
            </a:pPr>
            <a:r>
              <a:rPr lang="en-US" sz="2000" dirty="0">
                <a:latin typeface="Candara" panose="020E0502030303020204" pitchFamily="34" charset="0"/>
              </a:rPr>
              <a:t>2023 reform provides end to experience account after OAB is paid off so all investment gains will UAL rather than fund future PBIs.</a:t>
            </a:r>
          </a:p>
          <a:p>
            <a:pPr marL="914400" lvl="1" indent="-457200">
              <a:lnSpc>
                <a:spcPct val="100000"/>
              </a:lnSpc>
              <a:spcBef>
                <a:spcPts val="0"/>
              </a:spcBef>
              <a:spcAft>
                <a:spcPts val="900"/>
              </a:spcAft>
              <a:buFont typeface="Frutiger 45 Light" pitchFamily="34" charset="0"/>
              <a:buChar char="»"/>
            </a:pPr>
            <a:r>
              <a:rPr lang="en-US" sz="2000" dirty="0">
                <a:latin typeface="Candara" panose="020E0502030303020204" pitchFamily="34" charset="0"/>
              </a:rPr>
              <a:t>UAL will continue to change annually as plan experience develops.</a:t>
            </a:r>
          </a:p>
          <a:p>
            <a:pPr marL="457200" indent="-457200">
              <a:lnSpc>
                <a:spcPct val="100000"/>
              </a:lnSpc>
              <a:spcBef>
                <a:spcPts val="0"/>
              </a:spcBef>
              <a:spcAft>
                <a:spcPts val="900"/>
              </a:spcAft>
              <a:buFont typeface="Wingdings" panose="05000000000000000000" pitchFamily="2" charset="2"/>
              <a:buChar char="§"/>
            </a:pPr>
            <a:r>
              <a:rPr lang="en-US" sz="2200" dirty="0">
                <a:latin typeface="Candara" panose="020E0502030303020204" pitchFamily="34" charset="0"/>
              </a:rPr>
              <a:t>Overall, the UAL is expected to continue to decrease as principal is reduced annually. </a:t>
            </a:r>
          </a:p>
          <a:p>
            <a:pPr marL="457200" indent="-457200">
              <a:lnSpc>
                <a:spcPct val="100000"/>
              </a:lnSpc>
              <a:spcBef>
                <a:spcPts val="0"/>
              </a:spcBef>
              <a:spcAft>
                <a:spcPts val="900"/>
              </a:spcAft>
              <a:buFont typeface="Wingdings" panose="05000000000000000000" pitchFamily="2" charset="2"/>
              <a:buChar char="§"/>
            </a:pPr>
            <a:r>
              <a:rPr lang="en-US" sz="2200" dirty="0">
                <a:latin typeface="Candara" panose="020E0502030303020204" pitchFamily="34" charset="0"/>
              </a:rPr>
              <a:t>Once historic debt is paid off, the system should remain at or near full funding.</a:t>
            </a:r>
          </a:p>
        </p:txBody>
      </p:sp>
      <p:sp>
        <p:nvSpPr>
          <p:cNvPr id="4" name="TextBox 3">
            <a:extLst>
              <a:ext uri="{FF2B5EF4-FFF2-40B4-BE49-F238E27FC236}">
                <a16:creationId xmlns:a16="http://schemas.microsoft.com/office/drawing/2014/main" id="{32D41A14-6CE4-4E74-BA1C-CA9D9073D4ED}"/>
              </a:ext>
            </a:extLst>
          </p:cNvPr>
          <p:cNvSpPr txBox="1"/>
          <p:nvPr/>
        </p:nvSpPr>
        <p:spPr>
          <a:xfrm>
            <a:off x="8839200" y="3962400"/>
            <a:ext cx="2819400" cy="369332"/>
          </a:xfrm>
          <a:prstGeom prst="rect">
            <a:avLst/>
          </a:prstGeom>
          <a:noFill/>
        </p:spPr>
        <p:txBody>
          <a:bodyPr wrap="square" rtlCol="0">
            <a:spAutoFit/>
          </a:bodyPr>
          <a:lstStyle/>
          <a:p>
            <a:pPr algn="ctr"/>
            <a:r>
              <a:rPr lang="en-US" dirty="0">
                <a:solidFill>
                  <a:srgbClr val="0070C0"/>
                </a:solidFill>
              </a:rPr>
              <a:t>See Valuation Page 75</a:t>
            </a:r>
          </a:p>
        </p:txBody>
      </p:sp>
      <p:sp>
        <p:nvSpPr>
          <p:cNvPr id="5" name="Slide Number Placeholder 4">
            <a:extLst>
              <a:ext uri="{FF2B5EF4-FFF2-40B4-BE49-F238E27FC236}">
                <a16:creationId xmlns:a16="http://schemas.microsoft.com/office/drawing/2014/main" id="{2A84156E-4B45-C84D-B675-51A5A0B47709}"/>
              </a:ext>
            </a:extLst>
          </p:cNvPr>
          <p:cNvSpPr>
            <a:spLocks noGrp="1"/>
          </p:cNvSpPr>
          <p:nvPr>
            <p:ph type="sldNum" sz="quarter" idx="12"/>
          </p:nvPr>
        </p:nvSpPr>
        <p:spPr/>
        <p:txBody>
          <a:bodyPr/>
          <a:lstStyle/>
          <a:p>
            <a:fld id="{C5EAC732-9D4D-4CFE-98A6-7150BB0BEA18}" type="slidenum">
              <a:rPr lang="en-US" sz="1600" b="1" smtClean="0">
                <a:solidFill>
                  <a:schemeClr val="tx1"/>
                </a:solidFill>
              </a:rPr>
              <a:pPr/>
              <a:t>17</a:t>
            </a:fld>
            <a:endParaRPr lang="en-US" sz="1600" b="1" dirty="0">
              <a:solidFill>
                <a:schemeClr val="tx1"/>
              </a:solidFill>
            </a:endParaRPr>
          </a:p>
        </p:txBody>
      </p:sp>
    </p:spTree>
    <p:extLst>
      <p:ext uri="{BB962C8B-B14F-4D97-AF65-F5344CB8AC3E}">
        <p14:creationId xmlns:p14="http://schemas.microsoft.com/office/powerpoint/2010/main" val="2157592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C86FF17-3A89-9974-1568-AF1563EA6936}"/>
              </a:ext>
            </a:extLst>
          </p:cNvPr>
          <p:cNvSpPr txBox="1"/>
          <p:nvPr/>
        </p:nvSpPr>
        <p:spPr>
          <a:xfrm>
            <a:off x="3810000" y="2057400"/>
            <a:ext cx="4572000" cy="1015663"/>
          </a:xfrm>
          <a:prstGeom prst="rect">
            <a:avLst/>
          </a:prstGeom>
          <a:noFill/>
        </p:spPr>
        <p:txBody>
          <a:bodyPr wrap="square" rtlCol="0">
            <a:spAutoFit/>
          </a:bodyPr>
          <a:lstStyle/>
          <a:p>
            <a:pPr algn="ctr"/>
            <a:r>
              <a:rPr lang="en-US" sz="6000" b="1" dirty="0"/>
              <a:t>Questions? </a:t>
            </a:r>
          </a:p>
        </p:txBody>
      </p:sp>
      <p:sp>
        <p:nvSpPr>
          <p:cNvPr id="7" name="Slide Number Placeholder 6">
            <a:extLst>
              <a:ext uri="{FF2B5EF4-FFF2-40B4-BE49-F238E27FC236}">
                <a16:creationId xmlns:a16="http://schemas.microsoft.com/office/drawing/2014/main" id="{EBEA5BA2-CF4A-8360-F202-9569D405695A}"/>
              </a:ext>
            </a:extLst>
          </p:cNvPr>
          <p:cNvSpPr>
            <a:spLocks noGrp="1"/>
          </p:cNvSpPr>
          <p:nvPr>
            <p:ph type="sldNum" sz="quarter" idx="12"/>
          </p:nvPr>
        </p:nvSpPr>
        <p:spPr/>
        <p:txBody>
          <a:bodyPr/>
          <a:lstStyle/>
          <a:p>
            <a:fld id="{C5EAC732-9D4D-4CFE-98A6-7150BB0BEA18}" type="slidenum">
              <a:rPr lang="en-US" sz="1600" b="1" smtClean="0">
                <a:solidFill>
                  <a:schemeClr val="tx1"/>
                </a:solidFill>
              </a:rPr>
              <a:pPr/>
              <a:t>18</a:t>
            </a:fld>
            <a:endParaRPr lang="en-US" sz="1600" b="1" dirty="0">
              <a:solidFill>
                <a:schemeClr val="tx1"/>
              </a:solidFill>
            </a:endParaRPr>
          </a:p>
        </p:txBody>
      </p:sp>
    </p:spTree>
    <p:extLst>
      <p:ext uri="{BB962C8B-B14F-4D97-AF65-F5344CB8AC3E}">
        <p14:creationId xmlns:p14="http://schemas.microsoft.com/office/powerpoint/2010/main" val="12166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C46AF-08B3-44D1-A393-719D25E92A24}"/>
              </a:ext>
            </a:extLst>
          </p:cNvPr>
          <p:cNvSpPr>
            <a:spLocks noGrp="1"/>
          </p:cNvSpPr>
          <p:nvPr>
            <p:ph type="title"/>
          </p:nvPr>
        </p:nvSpPr>
        <p:spPr>
          <a:xfrm>
            <a:off x="0" y="0"/>
            <a:ext cx="12192000" cy="1115332"/>
          </a:xfrm>
        </p:spPr>
        <p:txBody>
          <a:bodyPr>
            <a:normAutofit/>
          </a:bodyPr>
          <a:lstStyle/>
          <a:p>
            <a:pPr marL="457200"/>
            <a:r>
              <a:rPr lang="en-US" sz="4000" b="1" dirty="0">
                <a:latin typeface="Candara" panose="020E0502030303020204" pitchFamily="34" charset="0"/>
                <a:cs typeface="Times New Roman" panose="02020603050405020304" pitchFamily="18" charset="0"/>
              </a:rPr>
              <a:t>Types of Retirement Plan Funding</a:t>
            </a:r>
            <a:endParaRPr lang="en-US" sz="2400" b="1" dirty="0">
              <a:solidFill>
                <a:srgbClr val="0070C0"/>
              </a:solidFill>
              <a:latin typeface="Candara" panose="020E0502030303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160F843-46EF-46C3-BB85-6F95E08D1887}"/>
              </a:ext>
            </a:extLst>
          </p:cNvPr>
          <p:cNvSpPr>
            <a:spLocks noGrp="1"/>
          </p:cNvSpPr>
          <p:nvPr>
            <p:ph sz="half" idx="1"/>
          </p:nvPr>
        </p:nvSpPr>
        <p:spPr>
          <a:xfrm>
            <a:off x="1981204" y="2490444"/>
            <a:ext cx="7805057" cy="3133000"/>
          </a:xfrm>
        </p:spPr>
        <p:txBody>
          <a:bodyPr>
            <a:normAutofit/>
          </a:bodyPr>
          <a:lstStyle/>
          <a:p>
            <a:pP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
        <p:nvSpPr>
          <p:cNvPr id="6" name="Slide Number Placeholder 5">
            <a:extLst>
              <a:ext uri="{FF2B5EF4-FFF2-40B4-BE49-F238E27FC236}">
                <a16:creationId xmlns:a16="http://schemas.microsoft.com/office/drawing/2014/main" id="{4FF6DA9B-B821-48EF-9423-6364765719CF}"/>
              </a:ext>
            </a:extLst>
          </p:cNvPr>
          <p:cNvSpPr>
            <a:spLocks noGrp="1"/>
          </p:cNvSpPr>
          <p:nvPr>
            <p:ph type="sldNum" sz="quarter" idx="12"/>
          </p:nvPr>
        </p:nvSpPr>
        <p:spPr/>
        <p:txBody>
          <a:bodyPr/>
          <a:lstStyle/>
          <a:p>
            <a:fld id="{401CF334-2D5C-4859-84A6-CA7E6E43FAEB}" type="slidenum">
              <a:rPr lang="en-US" smtClean="0">
                <a:solidFill>
                  <a:schemeClr val="tx1"/>
                </a:solidFill>
              </a:rPr>
              <a:t>2</a:t>
            </a:fld>
            <a:endParaRPr lang="en-US" dirty="0">
              <a:solidFill>
                <a:schemeClr val="tx1"/>
              </a:solidFill>
            </a:endParaRPr>
          </a:p>
        </p:txBody>
      </p:sp>
      <p:graphicFrame>
        <p:nvGraphicFramePr>
          <p:cNvPr id="8" name="Content Placeholder 4">
            <a:extLst>
              <a:ext uri="{FF2B5EF4-FFF2-40B4-BE49-F238E27FC236}">
                <a16:creationId xmlns:a16="http://schemas.microsoft.com/office/drawing/2014/main" id="{8592D01E-C860-40DE-ACEE-434F0E42A94A}"/>
              </a:ext>
            </a:extLst>
          </p:cNvPr>
          <p:cNvGraphicFramePr>
            <a:graphicFrameLocks noGrp="1"/>
          </p:cNvGraphicFramePr>
          <p:nvPr>
            <p:extLst>
              <p:ext uri="{D42A27DB-BD31-4B8C-83A1-F6EECF244321}">
                <p14:modId xmlns:p14="http://schemas.microsoft.com/office/powerpoint/2010/main" val="2818918307"/>
              </p:ext>
            </p:extLst>
          </p:nvPr>
        </p:nvGraphicFramePr>
        <p:xfrm>
          <a:off x="762000" y="1216025"/>
          <a:ext cx="10668000" cy="50777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2482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peech Bubble: Rectangle 12">
            <a:extLst>
              <a:ext uri="{FF2B5EF4-FFF2-40B4-BE49-F238E27FC236}">
                <a16:creationId xmlns:a16="http://schemas.microsoft.com/office/drawing/2014/main" id="{13D836D0-31CF-42F2-8C75-542E07DFE55C}"/>
              </a:ext>
            </a:extLst>
          </p:cNvPr>
          <p:cNvSpPr/>
          <p:nvPr/>
        </p:nvSpPr>
        <p:spPr>
          <a:xfrm>
            <a:off x="694859" y="3797533"/>
            <a:ext cx="2344041" cy="1346954"/>
          </a:xfrm>
          <a:prstGeom prst="wedgeRectCallout">
            <a:avLst>
              <a:gd name="adj1" fmla="val -31068"/>
              <a:gd name="adj2" fmla="val -77179"/>
            </a:avLst>
          </a:prstGeom>
          <a:solidFill>
            <a:schemeClr val="accent6">
              <a:lumMod val="40000"/>
              <a:lumOff val="6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a:extLst>
              <a:ext uri="{FF2B5EF4-FFF2-40B4-BE49-F238E27FC236}">
                <a16:creationId xmlns:a16="http://schemas.microsoft.com/office/drawing/2014/main" id="{B2C665DA-A51E-4E70-B031-F952FED28633}"/>
              </a:ext>
            </a:extLst>
          </p:cNvPr>
          <p:cNvSpPr>
            <a:spLocks noGrp="1"/>
          </p:cNvSpPr>
          <p:nvPr>
            <p:ph type="title"/>
          </p:nvPr>
        </p:nvSpPr>
        <p:spPr>
          <a:xfrm>
            <a:off x="-12700" y="-3361"/>
            <a:ext cx="12204700" cy="1325563"/>
          </a:xfrm>
        </p:spPr>
        <p:txBody>
          <a:bodyPr>
            <a:normAutofit/>
          </a:bodyPr>
          <a:lstStyle/>
          <a:p>
            <a:pPr marL="457200"/>
            <a:r>
              <a:rPr lang="en-US" sz="4000" b="1" dirty="0">
                <a:latin typeface="Candara" panose="020E0502030303020204" pitchFamily="34" charset="0"/>
              </a:rPr>
              <a:t>Basic Pension Equation</a:t>
            </a:r>
          </a:p>
        </p:txBody>
      </p:sp>
      <p:graphicFrame>
        <p:nvGraphicFramePr>
          <p:cNvPr id="5" name="Content Placeholder 4">
            <a:extLst>
              <a:ext uri="{FF2B5EF4-FFF2-40B4-BE49-F238E27FC236}">
                <a16:creationId xmlns:a16="http://schemas.microsoft.com/office/drawing/2014/main" id="{F80C7907-7426-4441-85C1-5EDFCCB1E9DA}"/>
              </a:ext>
            </a:extLst>
          </p:cNvPr>
          <p:cNvGraphicFramePr>
            <a:graphicFrameLocks noGrp="1"/>
          </p:cNvGraphicFramePr>
          <p:nvPr>
            <p:ph idx="1"/>
            <p:extLst>
              <p:ext uri="{D42A27DB-BD31-4B8C-83A1-F6EECF244321}">
                <p14:modId xmlns:p14="http://schemas.microsoft.com/office/powerpoint/2010/main" val="3625302622"/>
              </p:ext>
            </p:extLst>
          </p:nvPr>
        </p:nvGraphicFramePr>
        <p:xfrm>
          <a:off x="610631" y="1759766"/>
          <a:ext cx="10896600" cy="16431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D1459875-2878-490F-B939-B21B618C50ED}"/>
              </a:ext>
            </a:extLst>
          </p:cNvPr>
          <p:cNvSpPr>
            <a:spLocks noGrp="1"/>
          </p:cNvSpPr>
          <p:nvPr>
            <p:ph type="sldNum" sz="quarter" idx="12"/>
          </p:nvPr>
        </p:nvSpPr>
        <p:spPr/>
        <p:txBody>
          <a:bodyPr/>
          <a:lstStyle/>
          <a:p>
            <a:fld id="{45C00377-489B-40EC-B059-26BDDD2E89B9}" type="slidenum">
              <a:rPr lang="en-US" sz="1600" b="1" smtClean="0">
                <a:solidFill>
                  <a:schemeClr val="tx1"/>
                </a:solidFill>
              </a:rPr>
              <a:pPr/>
              <a:t>3</a:t>
            </a:fld>
            <a:endParaRPr lang="en-US" sz="1600" b="1" dirty="0">
              <a:solidFill>
                <a:schemeClr val="tx1"/>
              </a:solidFill>
            </a:endParaRPr>
          </a:p>
        </p:txBody>
      </p:sp>
      <p:sp>
        <p:nvSpPr>
          <p:cNvPr id="9" name="Rectangle 8">
            <a:extLst>
              <a:ext uri="{FF2B5EF4-FFF2-40B4-BE49-F238E27FC236}">
                <a16:creationId xmlns:a16="http://schemas.microsoft.com/office/drawing/2014/main" id="{302EDCC4-D2D5-49C5-B9CE-CFD281797C31}"/>
              </a:ext>
            </a:extLst>
          </p:cNvPr>
          <p:cNvSpPr/>
          <p:nvPr/>
        </p:nvSpPr>
        <p:spPr>
          <a:xfrm>
            <a:off x="841494" y="3956314"/>
            <a:ext cx="2115440" cy="923330"/>
          </a:xfrm>
          <a:prstGeom prst="rect">
            <a:avLst/>
          </a:prstGeom>
        </p:spPr>
        <p:txBody>
          <a:bodyPr wrap="square">
            <a:spAutoFit/>
          </a:bodyPr>
          <a:lstStyle/>
          <a:p>
            <a:pPr lvl="0" algn="ctr"/>
            <a:r>
              <a:rPr lang="en-US" b="1" dirty="0">
                <a:latin typeface="Candara" panose="020E0502030303020204" pitchFamily="34" charset="0"/>
              </a:rPr>
              <a:t>Employee + Employer Contributions  </a:t>
            </a:r>
          </a:p>
        </p:txBody>
      </p:sp>
      <p:sp>
        <p:nvSpPr>
          <p:cNvPr id="10" name="Speech Bubble: Rectangle 9">
            <a:extLst>
              <a:ext uri="{FF2B5EF4-FFF2-40B4-BE49-F238E27FC236}">
                <a16:creationId xmlns:a16="http://schemas.microsoft.com/office/drawing/2014/main" id="{6A23DAD5-C674-4D2C-ABD3-E5D2BB073633}"/>
              </a:ext>
            </a:extLst>
          </p:cNvPr>
          <p:cNvSpPr/>
          <p:nvPr/>
        </p:nvSpPr>
        <p:spPr>
          <a:xfrm>
            <a:off x="4017764" y="3829237"/>
            <a:ext cx="1904885" cy="1806125"/>
          </a:xfrm>
          <a:prstGeom prst="wedgeRectCallout">
            <a:avLst>
              <a:gd name="adj1" fmla="val -33814"/>
              <a:gd name="adj2" fmla="val -92408"/>
            </a:avLst>
          </a:prstGeom>
          <a:solidFill>
            <a:schemeClr val="accent6">
              <a:lumMod val="40000"/>
              <a:lumOff val="6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Speech Bubble: Rectangle 10">
            <a:extLst>
              <a:ext uri="{FF2B5EF4-FFF2-40B4-BE49-F238E27FC236}">
                <a16:creationId xmlns:a16="http://schemas.microsoft.com/office/drawing/2014/main" id="{DD24D0D5-8116-4606-ADBA-A2A6F31C2D1E}"/>
              </a:ext>
            </a:extLst>
          </p:cNvPr>
          <p:cNvSpPr/>
          <p:nvPr/>
        </p:nvSpPr>
        <p:spPr>
          <a:xfrm>
            <a:off x="6713869" y="3797533"/>
            <a:ext cx="1904885" cy="1825764"/>
          </a:xfrm>
          <a:prstGeom prst="wedgeRectCallout">
            <a:avLst>
              <a:gd name="adj1" fmla="val -34812"/>
              <a:gd name="adj2" fmla="val -91576"/>
            </a:avLst>
          </a:prstGeom>
          <a:solidFill>
            <a:schemeClr val="accent6">
              <a:lumMod val="40000"/>
              <a:lumOff val="6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peech Bubble: Rectangle 11">
            <a:extLst>
              <a:ext uri="{FF2B5EF4-FFF2-40B4-BE49-F238E27FC236}">
                <a16:creationId xmlns:a16="http://schemas.microsoft.com/office/drawing/2014/main" id="{0D1F77C8-A906-41FC-90BB-C0D26B2D62D6}"/>
              </a:ext>
            </a:extLst>
          </p:cNvPr>
          <p:cNvSpPr/>
          <p:nvPr/>
        </p:nvSpPr>
        <p:spPr>
          <a:xfrm>
            <a:off x="9903826" y="3797533"/>
            <a:ext cx="1593315" cy="1325563"/>
          </a:xfrm>
          <a:prstGeom prst="wedgeRectCallout">
            <a:avLst>
              <a:gd name="adj1" fmla="val -37871"/>
              <a:gd name="adj2" fmla="val -99854"/>
            </a:avLst>
          </a:prstGeom>
          <a:solidFill>
            <a:schemeClr val="accent6">
              <a:lumMod val="40000"/>
              <a:lumOff val="6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4" name="Rectangle 13">
            <a:extLst>
              <a:ext uri="{FF2B5EF4-FFF2-40B4-BE49-F238E27FC236}">
                <a16:creationId xmlns:a16="http://schemas.microsoft.com/office/drawing/2014/main" id="{56AD62D8-8F7E-45F9-B8D2-F5E82CB0EAD5}"/>
              </a:ext>
            </a:extLst>
          </p:cNvPr>
          <p:cNvSpPr/>
          <p:nvPr/>
        </p:nvSpPr>
        <p:spPr>
          <a:xfrm>
            <a:off x="4112411" y="3921727"/>
            <a:ext cx="1715589" cy="1477328"/>
          </a:xfrm>
          <a:prstGeom prst="rect">
            <a:avLst/>
          </a:prstGeom>
        </p:spPr>
        <p:txBody>
          <a:bodyPr wrap="square">
            <a:spAutoFit/>
          </a:bodyPr>
          <a:lstStyle/>
          <a:p>
            <a:pPr lvl="0" algn="ctr"/>
            <a:r>
              <a:rPr lang="en-US" b="1" dirty="0">
                <a:latin typeface="Candara" panose="020E0502030303020204" pitchFamily="34" charset="0"/>
              </a:rPr>
              <a:t>Generally provides </a:t>
            </a:r>
            <a:br>
              <a:rPr lang="en-US" b="1" dirty="0">
                <a:latin typeface="Candara" panose="020E0502030303020204" pitchFamily="34" charset="0"/>
              </a:rPr>
            </a:br>
            <a:r>
              <a:rPr lang="en-US" b="1" dirty="0">
                <a:latin typeface="Candara" panose="020E0502030303020204" pitchFamily="34" charset="0"/>
              </a:rPr>
              <a:t>between </a:t>
            </a:r>
          </a:p>
          <a:p>
            <a:pPr lvl="0" algn="ctr"/>
            <a:r>
              <a:rPr lang="en-US" b="1" dirty="0">
                <a:latin typeface="Candara" panose="020E0502030303020204" pitchFamily="34" charset="0"/>
              </a:rPr>
              <a:t>50% and 80% </a:t>
            </a:r>
            <a:br>
              <a:rPr lang="en-US" b="1" dirty="0">
                <a:latin typeface="Candara" panose="020E0502030303020204" pitchFamily="34" charset="0"/>
              </a:rPr>
            </a:br>
            <a:r>
              <a:rPr lang="en-US" b="1" dirty="0">
                <a:latin typeface="Candara" panose="020E0502030303020204" pitchFamily="34" charset="0"/>
              </a:rPr>
              <a:t>of plan income </a:t>
            </a:r>
            <a:endParaRPr lang="en-US" dirty="0">
              <a:latin typeface="Candara" panose="020E0502030303020204" pitchFamily="34" charset="0"/>
            </a:endParaRPr>
          </a:p>
        </p:txBody>
      </p:sp>
      <p:sp>
        <p:nvSpPr>
          <p:cNvPr id="15" name="Rectangle 14">
            <a:extLst>
              <a:ext uri="{FF2B5EF4-FFF2-40B4-BE49-F238E27FC236}">
                <a16:creationId xmlns:a16="http://schemas.microsoft.com/office/drawing/2014/main" id="{9AEBEF74-B994-45B5-B679-ADEBEC49145E}"/>
              </a:ext>
            </a:extLst>
          </p:cNvPr>
          <p:cNvSpPr/>
          <p:nvPr/>
        </p:nvSpPr>
        <p:spPr>
          <a:xfrm>
            <a:off x="6766905" y="3921727"/>
            <a:ext cx="1865048" cy="1477328"/>
          </a:xfrm>
          <a:prstGeom prst="rect">
            <a:avLst/>
          </a:prstGeom>
        </p:spPr>
        <p:txBody>
          <a:bodyPr wrap="square">
            <a:spAutoFit/>
          </a:bodyPr>
          <a:lstStyle/>
          <a:p>
            <a:pPr lvl="0" algn="ctr"/>
            <a:r>
              <a:rPr lang="en-US" b="1" dirty="0">
                <a:latin typeface="Candara" panose="020E0502030303020204" pitchFamily="34" charset="0"/>
              </a:rPr>
              <a:t>Benefit formula  and eligibility requirements defined by state statute</a:t>
            </a:r>
          </a:p>
        </p:txBody>
      </p:sp>
      <p:sp>
        <p:nvSpPr>
          <p:cNvPr id="16" name="Rectangle 15">
            <a:extLst>
              <a:ext uri="{FF2B5EF4-FFF2-40B4-BE49-F238E27FC236}">
                <a16:creationId xmlns:a16="http://schemas.microsoft.com/office/drawing/2014/main" id="{77739A94-E828-4958-B590-62C54C109C79}"/>
              </a:ext>
            </a:extLst>
          </p:cNvPr>
          <p:cNvSpPr/>
          <p:nvPr/>
        </p:nvSpPr>
        <p:spPr>
          <a:xfrm>
            <a:off x="9926356" y="3956314"/>
            <a:ext cx="1625933" cy="923330"/>
          </a:xfrm>
          <a:prstGeom prst="rect">
            <a:avLst/>
          </a:prstGeom>
        </p:spPr>
        <p:txBody>
          <a:bodyPr wrap="square">
            <a:spAutoFit/>
          </a:bodyPr>
          <a:lstStyle/>
          <a:p>
            <a:pPr lvl="0" algn="ctr"/>
            <a:r>
              <a:rPr lang="en-US" b="1" dirty="0">
                <a:latin typeface="Candara" panose="020E0502030303020204" pitchFamily="34" charset="0"/>
              </a:rPr>
              <a:t>Cost of </a:t>
            </a:r>
            <a:br>
              <a:rPr lang="en-US" b="1" dirty="0">
                <a:latin typeface="Candara" panose="020E0502030303020204" pitchFamily="34" charset="0"/>
              </a:rPr>
            </a:br>
            <a:r>
              <a:rPr lang="en-US" b="1" dirty="0">
                <a:latin typeface="Candara" panose="020E0502030303020204" pitchFamily="34" charset="0"/>
              </a:rPr>
              <a:t>administering </a:t>
            </a:r>
            <a:br>
              <a:rPr lang="en-US" b="1" dirty="0">
                <a:latin typeface="Candara" panose="020E0502030303020204" pitchFamily="34" charset="0"/>
              </a:rPr>
            </a:br>
            <a:r>
              <a:rPr lang="en-US" b="1" dirty="0">
                <a:latin typeface="Candara" panose="020E0502030303020204" pitchFamily="34" charset="0"/>
              </a:rPr>
              <a:t>the plan </a:t>
            </a:r>
          </a:p>
        </p:txBody>
      </p:sp>
      <p:sp>
        <p:nvSpPr>
          <p:cNvPr id="3" name="TextBox 2">
            <a:extLst>
              <a:ext uri="{FF2B5EF4-FFF2-40B4-BE49-F238E27FC236}">
                <a16:creationId xmlns:a16="http://schemas.microsoft.com/office/drawing/2014/main" id="{25A030FA-9802-0DF5-26EE-05AF0EC01041}"/>
              </a:ext>
            </a:extLst>
          </p:cNvPr>
          <p:cNvSpPr txBox="1"/>
          <p:nvPr/>
        </p:nvSpPr>
        <p:spPr>
          <a:xfrm>
            <a:off x="3124200" y="1322202"/>
            <a:ext cx="4648200" cy="369332"/>
          </a:xfrm>
          <a:prstGeom prst="rect">
            <a:avLst/>
          </a:prstGeom>
          <a:noFill/>
        </p:spPr>
        <p:txBody>
          <a:bodyPr wrap="square" rtlCol="0">
            <a:spAutoFit/>
          </a:bodyPr>
          <a:lstStyle/>
          <a:p>
            <a:r>
              <a:rPr lang="en-US" dirty="0"/>
              <a:t>Balances over the life of the plan, not annually</a:t>
            </a:r>
          </a:p>
        </p:txBody>
      </p:sp>
    </p:spTree>
    <p:extLst>
      <p:ext uri="{BB962C8B-B14F-4D97-AF65-F5344CB8AC3E}">
        <p14:creationId xmlns:p14="http://schemas.microsoft.com/office/powerpoint/2010/main" val="3144292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34201-84FA-4088-A761-1C6D518E6708}"/>
              </a:ext>
            </a:extLst>
          </p:cNvPr>
          <p:cNvSpPr>
            <a:spLocks noGrp="1"/>
          </p:cNvSpPr>
          <p:nvPr>
            <p:ph type="title"/>
          </p:nvPr>
        </p:nvSpPr>
        <p:spPr>
          <a:xfrm>
            <a:off x="0" y="0"/>
            <a:ext cx="12192000" cy="1325563"/>
          </a:xfrm>
        </p:spPr>
        <p:txBody>
          <a:bodyPr>
            <a:normAutofit/>
          </a:bodyPr>
          <a:lstStyle/>
          <a:p>
            <a:pPr marL="457200"/>
            <a:r>
              <a:rPr lang="en-US" sz="4000" b="1" dirty="0">
                <a:latin typeface="Candara" panose="020E0502030303020204" pitchFamily="34" charset="0"/>
              </a:rPr>
              <a:t>Funding Retirement</a:t>
            </a:r>
          </a:p>
        </p:txBody>
      </p:sp>
      <p:graphicFrame>
        <p:nvGraphicFramePr>
          <p:cNvPr id="5" name="Content Placeholder 4">
            <a:extLst>
              <a:ext uri="{FF2B5EF4-FFF2-40B4-BE49-F238E27FC236}">
                <a16:creationId xmlns:a16="http://schemas.microsoft.com/office/drawing/2014/main" id="{3477AF83-F924-4191-819B-536994651E11}"/>
              </a:ext>
            </a:extLst>
          </p:cNvPr>
          <p:cNvGraphicFramePr>
            <a:graphicFrameLocks noGrp="1"/>
          </p:cNvGraphicFramePr>
          <p:nvPr>
            <p:ph idx="1"/>
            <p:extLst>
              <p:ext uri="{D42A27DB-BD31-4B8C-83A1-F6EECF244321}">
                <p14:modId xmlns:p14="http://schemas.microsoft.com/office/powerpoint/2010/main" val="3880089265"/>
              </p:ext>
            </p:extLst>
          </p:nvPr>
        </p:nvGraphicFramePr>
        <p:xfrm>
          <a:off x="673725" y="2278244"/>
          <a:ext cx="11049000" cy="327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5D10DF07-B558-45F4-ACDB-D8CC68565FF0}"/>
              </a:ext>
            </a:extLst>
          </p:cNvPr>
          <p:cNvSpPr>
            <a:spLocks noGrp="1"/>
          </p:cNvSpPr>
          <p:nvPr>
            <p:ph type="sldNum" sz="quarter" idx="12"/>
          </p:nvPr>
        </p:nvSpPr>
        <p:spPr/>
        <p:txBody>
          <a:bodyPr/>
          <a:lstStyle/>
          <a:p>
            <a:fld id="{EFBD6E19-4B86-4F7A-86D8-2A5CE045CFFA}" type="slidenum">
              <a:rPr lang="en-US" sz="1600" b="1" smtClean="0">
                <a:solidFill>
                  <a:schemeClr val="tx1"/>
                </a:solidFill>
              </a:rPr>
              <a:t>4</a:t>
            </a:fld>
            <a:endParaRPr lang="en-US" sz="1600" b="1" dirty="0">
              <a:solidFill>
                <a:schemeClr val="tx1"/>
              </a:solidFill>
            </a:endParaRPr>
          </a:p>
        </p:txBody>
      </p:sp>
      <p:sp>
        <p:nvSpPr>
          <p:cNvPr id="3" name="TextBox 2">
            <a:extLst>
              <a:ext uri="{FF2B5EF4-FFF2-40B4-BE49-F238E27FC236}">
                <a16:creationId xmlns:a16="http://schemas.microsoft.com/office/drawing/2014/main" id="{0B2F0D92-9E47-44B8-8416-337EA3442737}"/>
              </a:ext>
            </a:extLst>
          </p:cNvPr>
          <p:cNvSpPr txBox="1"/>
          <p:nvPr/>
        </p:nvSpPr>
        <p:spPr>
          <a:xfrm>
            <a:off x="673725" y="2146671"/>
            <a:ext cx="11049000" cy="523220"/>
          </a:xfrm>
          <a:prstGeom prst="rect">
            <a:avLst/>
          </a:prstGeom>
          <a:noFill/>
        </p:spPr>
        <p:txBody>
          <a:bodyPr wrap="square" rtlCol="0">
            <a:spAutoFit/>
          </a:bodyPr>
          <a:lstStyle/>
          <a:p>
            <a:pPr algn="ctr"/>
            <a:r>
              <a:rPr lang="en-US" sz="2800" b="1" dirty="0">
                <a:solidFill>
                  <a:schemeClr val="bg2">
                    <a:lumMod val="25000"/>
                  </a:schemeClr>
                </a:solidFill>
                <a:latin typeface="Candara" panose="020E0502030303020204" pitchFamily="34" charset="0"/>
                <a:cs typeface="Calibri" panose="020F0502020204030204" pitchFamily="34" charset="0"/>
              </a:rPr>
              <a:t>Components of the Employer Contribution Rate</a:t>
            </a:r>
          </a:p>
        </p:txBody>
      </p:sp>
    </p:spTree>
    <p:extLst>
      <p:ext uri="{BB962C8B-B14F-4D97-AF65-F5344CB8AC3E}">
        <p14:creationId xmlns:p14="http://schemas.microsoft.com/office/powerpoint/2010/main" val="2929096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ED56A-F292-43E5-94D2-E36F9AE434DB}"/>
              </a:ext>
            </a:extLst>
          </p:cNvPr>
          <p:cNvSpPr>
            <a:spLocks noGrp="1"/>
          </p:cNvSpPr>
          <p:nvPr>
            <p:ph type="title"/>
          </p:nvPr>
        </p:nvSpPr>
        <p:spPr>
          <a:xfrm>
            <a:off x="0" y="0"/>
            <a:ext cx="12192000" cy="1325563"/>
          </a:xfrm>
        </p:spPr>
        <p:txBody>
          <a:bodyPr>
            <a:normAutofit/>
          </a:bodyPr>
          <a:lstStyle/>
          <a:p>
            <a:pPr marL="457200"/>
            <a:r>
              <a:rPr lang="en-US" sz="4000" b="1" dirty="0">
                <a:latin typeface="Candara" panose="020E0502030303020204" pitchFamily="34" charset="0"/>
              </a:rPr>
              <a:t>Funding Retirement: </a:t>
            </a:r>
            <a:r>
              <a:rPr lang="en-US" sz="4000" b="1" cap="none" dirty="0">
                <a:latin typeface="Candara" panose="020E0502030303020204" pitchFamily="34" charset="0"/>
              </a:rPr>
              <a:t>Normal Cost</a:t>
            </a:r>
            <a:endParaRPr lang="en-US" sz="4000" b="1" dirty="0">
              <a:latin typeface="Candara" panose="020E0502030303020204" pitchFamily="34" charset="0"/>
            </a:endParaRPr>
          </a:p>
        </p:txBody>
      </p:sp>
      <p:sp>
        <p:nvSpPr>
          <p:cNvPr id="5" name="Content Placeholder 4">
            <a:extLst>
              <a:ext uri="{FF2B5EF4-FFF2-40B4-BE49-F238E27FC236}">
                <a16:creationId xmlns:a16="http://schemas.microsoft.com/office/drawing/2014/main" id="{E3F45CB5-C767-4EB9-86F2-4F353DB2084B}"/>
              </a:ext>
            </a:extLst>
          </p:cNvPr>
          <p:cNvSpPr>
            <a:spLocks noGrp="1"/>
          </p:cNvSpPr>
          <p:nvPr>
            <p:ph idx="1"/>
          </p:nvPr>
        </p:nvSpPr>
        <p:spPr>
          <a:xfrm>
            <a:off x="609600" y="1307978"/>
            <a:ext cx="11353800" cy="3647152"/>
          </a:xfrm>
        </p:spPr>
        <p:txBody>
          <a:bodyPr vert="horz" wrap="square" lIns="91440" tIns="68580" rIns="91440" bIns="68580" rtlCol="0">
            <a:spAutoFit/>
          </a:bodyPr>
          <a:lstStyle/>
          <a:p>
            <a:pPr marL="0" indent="0">
              <a:lnSpc>
                <a:spcPct val="100000"/>
              </a:lnSpc>
              <a:spcBef>
                <a:spcPts val="0"/>
              </a:spcBef>
              <a:spcAft>
                <a:spcPts val="1800"/>
              </a:spcAft>
              <a:buNone/>
            </a:pPr>
            <a:r>
              <a:rPr lang="en-US" sz="2400" b="1" dirty="0">
                <a:latin typeface="Candara" panose="020E0502030303020204" pitchFamily="34" charset="0"/>
              </a:rPr>
              <a:t>Normal cost </a:t>
            </a:r>
            <a:r>
              <a:rPr lang="en-US" sz="2400" dirty="0">
                <a:latin typeface="Candara" panose="020E0502030303020204" pitchFamily="34" charset="0"/>
              </a:rPr>
              <a:t>is the cost allocated to the current year of benefits currently being earned. </a:t>
            </a:r>
          </a:p>
          <a:p>
            <a:pPr marL="457200" indent="-457200">
              <a:lnSpc>
                <a:spcPct val="100000"/>
              </a:lnSpc>
              <a:spcBef>
                <a:spcPts val="0"/>
              </a:spcBef>
              <a:spcAft>
                <a:spcPts val="1800"/>
              </a:spcAft>
              <a:buFont typeface="Wingdings" panose="05000000000000000000" pitchFamily="2" charset="2"/>
              <a:buChar char="§"/>
            </a:pPr>
            <a:r>
              <a:rPr lang="en-US" sz="2400" dirty="0">
                <a:latin typeface="Candara" panose="020E0502030303020204" pitchFamily="34" charset="0"/>
              </a:rPr>
              <a:t>Benefits are funded throughout the entire working career of a member through employee and employer contributions, which are pooled and invested.</a:t>
            </a:r>
          </a:p>
          <a:p>
            <a:pPr marL="457200" indent="-457200">
              <a:lnSpc>
                <a:spcPct val="100000"/>
              </a:lnSpc>
              <a:spcBef>
                <a:spcPts val="0"/>
              </a:spcBef>
              <a:spcAft>
                <a:spcPts val="1800"/>
              </a:spcAft>
              <a:buFont typeface="Wingdings" panose="05000000000000000000" pitchFamily="2" charset="2"/>
              <a:buChar char="§"/>
            </a:pPr>
            <a:r>
              <a:rPr lang="en-US" sz="2400" dirty="0">
                <a:latin typeface="Candara" panose="020E0502030303020204" pitchFamily="34" charset="0"/>
              </a:rPr>
              <a:t>Normal cost is paid by employees and employers.</a:t>
            </a:r>
          </a:p>
          <a:p>
            <a:pPr marL="457200" indent="-457200">
              <a:lnSpc>
                <a:spcPct val="100000"/>
              </a:lnSpc>
              <a:spcBef>
                <a:spcPts val="0"/>
              </a:spcBef>
              <a:spcAft>
                <a:spcPts val="1800"/>
              </a:spcAft>
              <a:buFont typeface="Wingdings" panose="05000000000000000000" pitchFamily="2" charset="2"/>
              <a:buChar char="§"/>
            </a:pPr>
            <a:r>
              <a:rPr lang="en-US" sz="2400" u="sng" dirty="0">
                <a:latin typeface="Candara" panose="020E0502030303020204" pitchFamily="34" charset="0"/>
              </a:rPr>
              <a:t>Employee</a:t>
            </a:r>
            <a:r>
              <a:rPr lang="en-US" sz="2400" dirty="0">
                <a:latin typeface="Candara" panose="020E0502030303020204" pitchFamily="34" charset="0"/>
              </a:rPr>
              <a:t> contribution (%)  is set by statute.</a:t>
            </a:r>
          </a:p>
          <a:p>
            <a:pPr marL="457200" indent="-457200">
              <a:lnSpc>
                <a:spcPct val="100000"/>
              </a:lnSpc>
              <a:spcBef>
                <a:spcPts val="0"/>
              </a:spcBef>
              <a:spcAft>
                <a:spcPts val="1800"/>
              </a:spcAft>
              <a:buFont typeface="Wingdings" panose="05000000000000000000" pitchFamily="2" charset="2"/>
              <a:buChar char="§"/>
            </a:pPr>
            <a:r>
              <a:rPr lang="en-US" sz="2400" u="sng" dirty="0">
                <a:latin typeface="Candara" panose="020E0502030303020204" pitchFamily="34" charset="0"/>
              </a:rPr>
              <a:t>Employer</a:t>
            </a:r>
            <a:r>
              <a:rPr lang="en-US" sz="2400" dirty="0">
                <a:latin typeface="Candara" panose="020E0502030303020204" pitchFamily="34" charset="0"/>
              </a:rPr>
              <a:t> contribution (%) is determined as part of annual actuarial valuation.</a:t>
            </a:r>
          </a:p>
        </p:txBody>
      </p:sp>
      <p:sp>
        <p:nvSpPr>
          <p:cNvPr id="4" name="Slide Number Placeholder 3">
            <a:extLst>
              <a:ext uri="{FF2B5EF4-FFF2-40B4-BE49-F238E27FC236}">
                <a16:creationId xmlns:a16="http://schemas.microsoft.com/office/drawing/2014/main" id="{18EE582D-038D-44CB-8822-2739E770C6EF}"/>
              </a:ext>
            </a:extLst>
          </p:cNvPr>
          <p:cNvSpPr>
            <a:spLocks noGrp="1"/>
          </p:cNvSpPr>
          <p:nvPr>
            <p:ph type="sldNum" sz="quarter" idx="12"/>
          </p:nvPr>
        </p:nvSpPr>
        <p:spPr/>
        <p:txBody>
          <a:bodyPr/>
          <a:lstStyle/>
          <a:p>
            <a:fld id="{45C00377-489B-40EC-B059-26BDDD2E89B9}" type="slidenum">
              <a:rPr lang="en-US" sz="1600" b="1" smtClean="0">
                <a:solidFill>
                  <a:schemeClr val="tx1"/>
                </a:solidFill>
              </a:rPr>
              <a:pPr/>
              <a:t>5</a:t>
            </a:fld>
            <a:endParaRPr lang="en-US" sz="1600" b="1" dirty="0">
              <a:solidFill>
                <a:schemeClr val="tx1"/>
              </a:solidFill>
            </a:endParaRPr>
          </a:p>
        </p:txBody>
      </p:sp>
      <p:graphicFrame>
        <p:nvGraphicFramePr>
          <p:cNvPr id="7" name="Content Placeholder 6">
            <a:extLst>
              <a:ext uri="{FF2B5EF4-FFF2-40B4-BE49-F238E27FC236}">
                <a16:creationId xmlns:a16="http://schemas.microsoft.com/office/drawing/2014/main" id="{5839B467-EF01-46FB-854C-8AB45B12D65A}"/>
              </a:ext>
            </a:extLst>
          </p:cNvPr>
          <p:cNvGraphicFramePr>
            <a:graphicFrameLocks noGrp="1"/>
          </p:cNvGraphicFramePr>
          <p:nvPr>
            <p:ph sz="half" idx="4294967295"/>
            <p:extLst>
              <p:ext uri="{D42A27DB-BD31-4B8C-83A1-F6EECF244321}">
                <p14:modId xmlns:p14="http://schemas.microsoft.com/office/powerpoint/2010/main" val="2441572939"/>
              </p:ext>
            </p:extLst>
          </p:nvPr>
        </p:nvGraphicFramePr>
        <p:xfrm>
          <a:off x="838200" y="5190490"/>
          <a:ext cx="9906001" cy="1165860"/>
        </p:xfrm>
        <a:graphic>
          <a:graphicData uri="http://schemas.openxmlformats.org/drawingml/2006/table">
            <a:tbl>
              <a:tblPr firstRow="1" bandRow="1">
                <a:tableStyleId>{5C22544A-7EE6-4342-B048-85BDC9FD1C3A}</a:tableStyleId>
              </a:tblPr>
              <a:tblGrid>
                <a:gridCol w="4876800">
                  <a:extLst>
                    <a:ext uri="{9D8B030D-6E8A-4147-A177-3AD203B41FA5}">
                      <a16:colId xmlns:a16="http://schemas.microsoft.com/office/drawing/2014/main" val="1194292386"/>
                    </a:ext>
                  </a:extLst>
                </a:gridCol>
                <a:gridCol w="3419178">
                  <a:extLst>
                    <a:ext uri="{9D8B030D-6E8A-4147-A177-3AD203B41FA5}">
                      <a16:colId xmlns:a16="http://schemas.microsoft.com/office/drawing/2014/main" val="1415846441"/>
                    </a:ext>
                  </a:extLst>
                </a:gridCol>
                <a:gridCol w="1610023">
                  <a:extLst>
                    <a:ext uri="{9D8B030D-6E8A-4147-A177-3AD203B41FA5}">
                      <a16:colId xmlns:a16="http://schemas.microsoft.com/office/drawing/2014/main" val="350289709"/>
                    </a:ext>
                  </a:extLst>
                </a:gridCol>
              </a:tblGrid>
              <a:tr h="0">
                <a:tc rowSpan="3">
                  <a:txBody>
                    <a:bodyPr/>
                    <a:lstStyle/>
                    <a:p>
                      <a:pPr algn="ctr"/>
                      <a:r>
                        <a:rPr lang="en-US" sz="2100" b="1" dirty="0">
                          <a:solidFill>
                            <a:schemeClr val="tx1"/>
                          </a:solidFill>
                          <a:latin typeface="Candara" panose="020E0502030303020204" pitchFamily="34" charset="0"/>
                          <a:cs typeface="Calibri" panose="020F0502020204030204" pitchFamily="34" charset="0"/>
                        </a:rPr>
                        <a:t>LASERS: FY 2025-26 Normal Cost </a:t>
                      </a:r>
                    </a:p>
                    <a:p>
                      <a:pPr algn="ctr"/>
                      <a:r>
                        <a:rPr lang="en-US" sz="2100" b="1" dirty="0">
                          <a:solidFill>
                            <a:schemeClr val="tx1"/>
                          </a:solidFill>
                          <a:latin typeface="Candara" panose="020E0502030303020204" pitchFamily="34" charset="0"/>
                          <a:cs typeface="Calibri" panose="020F0502020204030204" pitchFamily="34" charset="0"/>
                        </a:rPr>
                        <a:t>(% payroll, aggregate for all plans)</a:t>
                      </a:r>
                    </a:p>
                  </a:txBody>
                  <a:tcPr marL="45720" marR="45720"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60000"/>
                        <a:lumOff val="40000"/>
                      </a:schemeClr>
                    </a:solidFill>
                  </a:tcPr>
                </a:tc>
                <a:tc>
                  <a:txBody>
                    <a:bodyPr/>
                    <a:lstStyle/>
                    <a:p>
                      <a:pPr algn="r"/>
                      <a:r>
                        <a:rPr lang="en-US" sz="2100" b="1" dirty="0">
                          <a:solidFill>
                            <a:schemeClr val="tx1"/>
                          </a:solidFill>
                          <a:latin typeface="Candara" panose="020E0502030303020204" pitchFamily="34" charset="0"/>
                          <a:cs typeface="Calibri" panose="020F0502020204030204" pitchFamily="34" charset="0"/>
                        </a:rPr>
                        <a:t>Total</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a:r>
                        <a:rPr lang="en-US" sz="2100" b="0" dirty="0">
                          <a:solidFill>
                            <a:srgbClr val="0070C0"/>
                          </a:solidFill>
                          <a:latin typeface="Candara" panose="020E0502030303020204" pitchFamily="34" charset="0"/>
                          <a:cs typeface="Calibri" panose="020F0502020204030204" pitchFamily="34" charset="0"/>
                        </a:rPr>
                        <a:t>12.32%</a:t>
                      </a:r>
                    </a:p>
                  </a:txBody>
                  <a:tcPr marL="68580" marR="68580" marT="34290" marB="34290" anchor="ctr">
                    <a:lnL w="381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858581360"/>
                  </a:ext>
                </a:extLst>
              </a:tr>
              <a:tr h="0">
                <a:tc vMerge="1">
                  <a:txBody>
                    <a:bodyPr/>
                    <a:lstStyle/>
                    <a:p>
                      <a:pPr marL="0" indent="0" algn="r">
                        <a:buFontTx/>
                        <a:buNone/>
                      </a:pPr>
                      <a:endParaRPr lang="en-US" sz="1500" b="1" dirty="0">
                        <a:latin typeface="Candara" panose="020E0502030303020204" pitchFamily="34" charset="0"/>
                      </a:endParaRPr>
                    </a:p>
                  </a:txBody>
                  <a:tcPr marL="68580" marR="68580" marT="34290" marB="34290" anchor="ctr">
                    <a:lnB w="19050" cap="flat" cmpd="sng" algn="ctr">
                      <a:solidFill>
                        <a:schemeClr val="tx1"/>
                      </a:solidFill>
                      <a:prstDash val="solid"/>
                      <a:round/>
                      <a:headEnd type="none" w="med" len="med"/>
                      <a:tailEnd type="none" w="med" len="med"/>
                    </a:lnB>
                  </a:tcPr>
                </a:tc>
                <a:tc>
                  <a:txBody>
                    <a:bodyPr/>
                    <a:lstStyle/>
                    <a:p>
                      <a:pPr marL="0" indent="0" algn="r">
                        <a:buFontTx/>
                        <a:buNone/>
                      </a:pPr>
                      <a:r>
                        <a:rPr lang="en-US" sz="2100" b="1" dirty="0">
                          <a:solidFill>
                            <a:schemeClr val="tx1"/>
                          </a:solidFill>
                          <a:latin typeface="Candara" panose="020E0502030303020204" pitchFamily="34" charset="0"/>
                          <a:cs typeface="Calibri" panose="020F0502020204030204" pitchFamily="34" charset="0"/>
                        </a:rPr>
                        <a:t>Less Employee</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lang="en-US" sz="2100" dirty="0">
                          <a:solidFill>
                            <a:srgbClr val="0070C0"/>
                          </a:solidFill>
                          <a:latin typeface="Candara" panose="020E0502030303020204" pitchFamily="34" charset="0"/>
                          <a:cs typeface="Calibri" panose="020F0502020204030204" pitchFamily="34" charset="0"/>
                        </a:rPr>
                        <a:t>8.14%</a:t>
                      </a:r>
                    </a:p>
                  </a:txBody>
                  <a:tcPr marL="68580" marR="68580" marT="34290" marB="34290" anchor="ctr">
                    <a:lnL w="381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35585693"/>
                  </a:ext>
                </a:extLst>
              </a:tr>
              <a:tr h="0">
                <a:tc vMerge="1">
                  <a:txBody>
                    <a:bodyPr/>
                    <a:lstStyle/>
                    <a:p>
                      <a:pPr algn="r"/>
                      <a:endParaRPr lang="en-US" sz="1500" b="1" dirty="0">
                        <a:latin typeface="Candara" panose="020E0502030303020204" pitchFamily="34" charset="0"/>
                      </a:endParaRPr>
                    </a:p>
                  </a:txBody>
                  <a:tcPr marL="68580" marR="68580" marT="34290" marB="34290" anchor="ctr">
                    <a:lnT w="19050" cap="flat" cmpd="sng" algn="ctr">
                      <a:solidFill>
                        <a:schemeClr val="tx1"/>
                      </a:solidFill>
                      <a:prstDash val="solid"/>
                      <a:round/>
                      <a:headEnd type="none" w="med" len="med"/>
                      <a:tailEnd type="none" w="med" len="med"/>
                    </a:lnT>
                  </a:tcPr>
                </a:tc>
                <a:tc>
                  <a:txBody>
                    <a:bodyPr/>
                    <a:lstStyle/>
                    <a:p>
                      <a:pPr algn="r"/>
                      <a:r>
                        <a:rPr lang="en-US" sz="2100" b="1" dirty="0">
                          <a:solidFill>
                            <a:schemeClr val="tx1"/>
                          </a:solidFill>
                          <a:latin typeface="Candara" panose="020E0502030303020204" pitchFamily="34" charset="0"/>
                          <a:cs typeface="Calibri" panose="020F0502020204030204" pitchFamily="34" charset="0"/>
                        </a:rPr>
                        <a:t>= Employer</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F2F8EE"/>
                    </a:solidFill>
                  </a:tcPr>
                </a:tc>
                <a:tc>
                  <a:txBody>
                    <a:bodyPr/>
                    <a:lstStyle/>
                    <a:p>
                      <a:pPr algn="ctr"/>
                      <a:r>
                        <a:rPr lang="en-US" sz="2100" dirty="0">
                          <a:solidFill>
                            <a:srgbClr val="0070C0"/>
                          </a:solidFill>
                          <a:latin typeface="Candara" panose="020E0502030303020204" pitchFamily="34" charset="0"/>
                          <a:cs typeface="Calibri" panose="020F0502020204030204" pitchFamily="34" charset="0"/>
                        </a:rPr>
                        <a:t>4.18%</a:t>
                      </a:r>
                    </a:p>
                  </a:txBody>
                  <a:tcPr marL="68580" marR="68580" marT="34290" marB="34290" anchor="ctr">
                    <a:lnL w="381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F2F8EE"/>
                    </a:solidFill>
                  </a:tcPr>
                </a:tc>
                <a:extLst>
                  <a:ext uri="{0D108BD9-81ED-4DB2-BD59-A6C34878D82A}">
                    <a16:rowId xmlns:a16="http://schemas.microsoft.com/office/drawing/2014/main" val="4029563876"/>
                  </a:ext>
                </a:extLst>
              </a:tr>
            </a:tbl>
          </a:graphicData>
        </a:graphic>
      </p:graphicFrame>
      <p:sp>
        <p:nvSpPr>
          <p:cNvPr id="6" name="TextBox 5">
            <a:extLst>
              <a:ext uri="{FF2B5EF4-FFF2-40B4-BE49-F238E27FC236}">
                <a16:creationId xmlns:a16="http://schemas.microsoft.com/office/drawing/2014/main" id="{AB3B1FCD-469C-4E4E-BC58-8B6DC89D5436}"/>
              </a:ext>
            </a:extLst>
          </p:cNvPr>
          <p:cNvSpPr txBox="1"/>
          <p:nvPr/>
        </p:nvSpPr>
        <p:spPr>
          <a:xfrm>
            <a:off x="3771900" y="4848805"/>
            <a:ext cx="4038600" cy="369332"/>
          </a:xfrm>
          <a:prstGeom prst="rect">
            <a:avLst/>
          </a:prstGeom>
          <a:noFill/>
        </p:spPr>
        <p:txBody>
          <a:bodyPr wrap="square" rtlCol="0">
            <a:spAutoFit/>
          </a:bodyPr>
          <a:lstStyle/>
          <a:p>
            <a:pPr algn="ctr"/>
            <a:r>
              <a:rPr lang="en-US" dirty="0">
                <a:solidFill>
                  <a:srgbClr val="0070C0"/>
                </a:solidFill>
              </a:rPr>
              <a:t>See Valuation Pages 1 &amp; 2</a:t>
            </a:r>
          </a:p>
        </p:txBody>
      </p:sp>
    </p:spTree>
    <p:extLst>
      <p:ext uri="{BB962C8B-B14F-4D97-AF65-F5344CB8AC3E}">
        <p14:creationId xmlns:p14="http://schemas.microsoft.com/office/powerpoint/2010/main" val="101222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ED56A-F292-43E5-94D2-E36F9AE434DB}"/>
              </a:ext>
            </a:extLst>
          </p:cNvPr>
          <p:cNvSpPr>
            <a:spLocks noGrp="1"/>
          </p:cNvSpPr>
          <p:nvPr>
            <p:ph type="title"/>
          </p:nvPr>
        </p:nvSpPr>
        <p:spPr>
          <a:xfrm>
            <a:off x="11722" y="0"/>
            <a:ext cx="12180277" cy="1325563"/>
          </a:xfrm>
        </p:spPr>
        <p:txBody>
          <a:bodyPr>
            <a:normAutofit/>
          </a:bodyPr>
          <a:lstStyle/>
          <a:p>
            <a:pPr marL="457200"/>
            <a:r>
              <a:rPr lang="en-US" sz="4000" b="1" dirty="0">
                <a:latin typeface="Candara" panose="020E0502030303020204" pitchFamily="34" charset="0"/>
              </a:rPr>
              <a:t>Funding Retirement: </a:t>
            </a:r>
            <a:r>
              <a:rPr lang="en-US" sz="4000" b="1" cap="none" dirty="0">
                <a:latin typeface="Candara" panose="020E0502030303020204" pitchFamily="34" charset="0"/>
              </a:rPr>
              <a:t>Administrative Expense</a:t>
            </a:r>
            <a:endParaRPr lang="en-US" sz="4000" b="1" dirty="0">
              <a:latin typeface="Candara" panose="020E0502030303020204" pitchFamily="34" charset="0"/>
            </a:endParaRPr>
          </a:p>
        </p:txBody>
      </p:sp>
      <p:sp>
        <p:nvSpPr>
          <p:cNvPr id="5" name="Content Placeholder 4">
            <a:extLst>
              <a:ext uri="{FF2B5EF4-FFF2-40B4-BE49-F238E27FC236}">
                <a16:creationId xmlns:a16="http://schemas.microsoft.com/office/drawing/2014/main" id="{B6D30BF2-7FB5-4F59-ACF1-E3282740621B}"/>
              </a:ext>
            </a:extLst>
          </p:cNvPr>
          <p:cNvSpPr>
            <a:spLocks noGrp="1"/>
          </p:cNvSpPr>
          <p:nvPr>
            <p:ph idx="1"/>
          </p:nvPr>
        </p:nvSpPr>
        <p:spPr>
          <a:xfrm>
            <a:off x="731227" y="1599641"/>
            <a:ext cx="10729546" cy="1846659"/>
          </a:xfrm>
        </p:spPr>
        <p:txBody>
          <a:bodyPr vert="horz" wrap="square" lIns="91440" tIns="68580" rIns="91440" bIns="68580" rtlCol="0">
            <a:spAutoFit/>
          </a:bodyPr>
          <a:lstStyle/>
          <a:p>
            <a:pPr marL="457200" indent="-457200">
              <a:lnSpc>
                <a:spcPct val="100000"/>
              </a:lnSpc>
              <a:spcBef>
                <a:spcPts val="0"/>
              </a:spcBef>
              <a:spcAft>
                <a:spcPts val="1800"/>
              </a:spcAft>
              <a:buFont typeface="Wingdings" panose="05000000000000000000" pitchFamily="2" charset="2"/>
              <a:buChar char="§"/>
            </a:pPr>
            <a:r>
              <a:rPr lang="en-US" sz="2400" b="1" dirty="0">
                <a:latin typeface="Candara" panose="020E0502030303020204" pitchFamily="34" charset="0"/>
              </a:rPr>
              <a:t>Non-investment related administrative expenses </a:t>
            </a:r>
            <a:r>
              <a:rPr lang="en-US" sz="2400" dirty="0">
                <a:latin typeface="Candara" panose="020E0502030303020204" pitchFamily="34" charset="0"/>
              </a:rPr>
              <a:t>are included in the annual employer contribution rate.</a:t>
            </a:r>
          </a:p>
          <a:p>
            <a:pPr marL="457200" indent="-457200">
              <a:lnSpc>
                <a:spcPct val="100000"/>
              </a:lnSpc>
              <a:spcBef>
                <a:spcPts val="0"/>
              </a:spcBef>
              <a:spcAft>
                <a:spcPts val="1800"/>
              </a:spcAft>
              <a:buFont typeface="Wingdings" panose="05000000000000000000" pitchFamily="2" charset="2"/>
              <a:buChar char="§"/>
            </a:pPr>
            <a:r>
              <a:rPr lang="en-US" sz="2400" dirty="0">
                <a:latin typeface="Candara" panose="020E0502030303020204" pitchFamily="34" charset="0"/>
              </a:rPr>
              <a:t>Prior to 2018, these costs were amortized as an experience loss over 30 years, rather than through direct payment. </a:t>
            </a:r>
          </a:p>
        </p:txBody>
      </p:sp>
      <p:sp>
        <p:nvSpPr>
          <p:cNvPr id="4" name="Slide Number Placeholder 3">
            <a:extLst>
              <a:ext uri="{FF2B5EF4-FFF2-40B4-BE49-F238E27FC236}">
                <a16:creationId xmlns:a16="http://schemas.microsoft.com/office/drawing/2014/main" id="{18EE582D-038D-44CB-8822-2739E770C6EF}"/>
              </a:ext>
            </a:extLst>
          </p:cNvPr>
          <p:cNvSpPr>
            <a:spLocks noGrp="1"/>
          </p:cNvSpPr>
          <p:nvPr>
            <p:ph type="sldNum" sz="quarter" idx="12"/>
          </p:nvPr>
        </p:nvSpPr>
        <p:spPr/>
        <p:txBody>
          <a:bodyPr/>
          <a:lstStyle/>
          <a:p>
            <a:fld id="{45C00377-489B-40EC-B059-26BDDD2E89B9}" type="slidenum">
              <a:rPr lang="en-US" sz="1600" b="1" smtClean="0">
                <a:solidFill>
                  <a:schemeClr val="tx1"/>
                </a:solidFill>
              </a:rPr>
              <a:pPr/>
              <a:t>6</a:t>
            </a:fld>
            <a:endParaRPr lang="en-US" sz="1600" b="1" dirty="0">
              <a:solidFill>
                <a:schemeClr val="tx1"/>
              </a:solidFill>
            </a:endParaRPr>
          </a:p>
        </p:txBody>
      </p:sp>
      <p:graphicFrame>
        <p:nvGraphicFramePr>
          <p:cNvPr id="7" name="Content Placeholder 6">
            <a:extLst>
              <a:ext uri="{FF2B5EF4-FFF2-40B4-BE49-F238E27FC236}">
                <a16:creationId xmlns:a16="http://schemas.microsoft.com/office/drawing/2014/main" id="{74E448D7-0EC4-4846-9464-B7705DF1FEF0}"/>
              </a:ext>
            </a:extLst>
          </p:cNvPr>
          <p:cNvGraphicFramePr>
            <a:graphicFrameLocks noGrp="1"/>
          </p:cNvGraphicFramePr>
          <p:nvPr>
            <p:ph sz="half" idx="4294967295"/>
            <p:extLst>
              <p:ext uri="{D42A27DB-BD31-4B8C-83A1-F6EECF244321}">
                <p14:modId xmlns:p14="http://schemas.microsoft.com/office/powerpoint/2010/main" val="3106452896"/>
              </p:ext>
            </p:extLst>
          </p:nvPr>
        </p:nvGraphicFramePr>
        <p:xfrm>
          <a:off x="1295400" y="4062753"/>
          <a:ext cx="10058400" cy="1005840"/>
        </p:xfrm>
        <a:graphic>
          <a:graphicData uri="http://schemas.openxmlformats.org/drawingml/2006/table">
            <a:tbl>
              <a:tblPr firstRow="1" bandRow="1">
                <a:tableStyleId>{5C22544A-7EE6-4342-B048-85BDC9FD1C3A}</a:tableStyleId>
              </a:tblPr>
              <a:tblGrid>
                <a:gridCol w="6477000">
                  <a:extLst>
                    <a:ext uri="{9D8B030D-6E8A-4147-A177-3AD203B41FA5}">
                      <a16:colId xmlns:a16="http://schemas.microsoft.com/office/drawing/2014/main" val="3393203827"/>
                    </a:ext>
                  </a:extLst>
                </a:gridCol>
                <a:gridCol w="3581400">
                  <a:extLst>
                    <a:ext uri="{9D8B030D-6E8A-4147-A177-3AD203B41FA5}">
                      <a16:colId xmlns:a16="http://schemas.microsoft.com/office/drawing/2014/main" val="3183372686"/>
                    </a:ext>
                  </a:extLst>
                </a:gridCol>
              </a:tblGrid>
              <a:tr h="0">
                <a:tc>
                  <a:txBody>
                    <a:bodyPr/>
                    <a:lstStyle/>
                    <a:p>
                      <a:pPr marL="0" marR="0" indent="0" algn="ctr">
                        <a:buNone/>
                      </a:pPr>
                      <a:r>
                        <a:rPr lang="en-US" sz="2100" b="1" i="0" u="none" strike="noStrike" baseline="0" dirty="0">
                          <a:solidFill>
                            <a:schemeClr val="tx1"/>
                          </a:solidFill>
                          <a:latin typeface="Candara" panose="020E0502030303020204" pitchFamily="34" charset="0"/>
                          <a:cs typeface="Calibri" panose="020F0502020204030204" pitchFamily="34" charset="0"/>
                        </a:rPr>
                        <a:t>LASERS FY 2025-26:  </a:t>
                      </a:r>
                    </a:p>
                    <a:p>
                      <a:pPr marL="0" marR="0" indent="0" algn="ctr">
                        <a:buNone/>
                      </a:pPr>
                      <a:r>
                        <a:rPr lang="en-US" sz="2100" b="1" i="0" u="none" strike="noStrike" baseline="0" dirty="0">
                          <a:solidFill>
                            <a:schemeClr val="tx1"/>
                          </a:solidFill>
                          <a:latin typeface="Candara" panose="020E0502030303020204" pitchFamily="34" charset="0"/>
                          <a:cs typeface="Calibri" panose="020F0502020204030204" pitchFamily="34" charset="0"/>
                        </a:rPr>
                        <a:t>Non-investment Admin Expense (% payroll)</a:t>
                      </a:r>
                    </a:p>
                  </a:txBody>
                  <a:tcPr marL="182880" marR="182880" marT="182880" marB="182880">
                    <a:lnR w="38100" cap="flat" cmpd="sng" algn="ctr">
                      <a:solidFill>
                        <a:schemeClr val="bg1"/>
                      </a:solidFill>
                      <a:prstDash val="solid"/>
                      <a:round/>
                      <a:headEnd type="none" w="med" len="med"/>
                      <a:tailEnd type="none" w="med" len="med"/>
                    </a:lnR>
                    <a:solidFill>
                      <a:schemeClr val="accent6">
                        <a:lumMod val="60000"/>
                        <a:lumOff val="4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100" b="0" kern="1200" dirty="0">
                          <a:solidFill>
                            <a:srgbClr val="0070C0"/>
                          </a:solidFill>
                          <a:latin typeface="Candara" panose="020E0502030303020204" pitchFamily="34" charset="0"/>
                          <a:ea typeface="+mn-ea"/>
                          <a:cs typeface="+mn-cs"/>
                        </a:rPr>
                        <a:t>0.86%</a:t>
                      </a:r>
                      <a:endParaRPr lang="en-US" sz="2100" b="0" i="0" u="none" strike="noStrike" baseline="0" dirty="0">
                        <a:solidFill>
                          <a:srgbClr val="0070C0"/>
                        </a:solidFill>
                        <a:latin typeface="Candara" panose="020E0502030303020204" pitchFamily="34" charset="0"/>
                      </a:endParaRPr>
                    </a:p>
                  </a:txBody>
                  <a:tcPr marL="182880" marR="182880" marT="182880" marB="182880" anchor="ctr">
                    <a:lnL w="381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3050947844"/>
                  </a:ext>
                </a:extLst>
              </a:tr>
            </a:tbl>
          </a:graphicData>
        </a:graphic>
      </p:graphicFrame>
      <p:sp>
        <p:nvSpPr>
          <p:cNvPr id="6" name="TextBox 5">
            <a:extLst>
              <a:ext uri="{FF2B5EF4-FFF2-40B4-BE49-F238E27FC236}">
                <a16:creationId xmlns:a16="http://schemas.microsoft.com/office/drawing/2014/main" id="{2FAB900D-7FD4-1D3B-4C6F-3FF882C62F51}"/>
              </a:ext>
            </a:extLst>
          </p:cNvPr>
          <p:cNvSpPr txBox="1"/>
          <p:nvPr/>
        </p:nvSpPr>
        <p:spPr>
          <a:xfrm>
            <a:off x="3505200" y="3490460"/>
            <a:ext cx="4038600" cy="369332"/>
          </a:xfrm>
          <a:prstGeom prst="rect">
            <a:avLst/>
          </a:prstGeom>
          <a:noFill/>
        </p:spPr>
        <p:txBody>
          <a:bodyPr wrap="square" rtlCol="0">
            <a:spAutoFit/>
          </a:bodyPr>
          <a:lstStyle/>
          <a:p>
            <a:pPr algn="ctr"/>
            <a:r>
              <a:rPr lang="en-US" dirty="0">
                <a:solidFill>
                  <a:srgbClr val="0070C0"/>
                </a:solidFill>
              </a:rPr>
              <a:t>See Valuation Page 2</a:t>
            </a:r>
          </a:p>
        </p:txBody>
      </p:sp>
    </p:spTree>
    <p:extLst>
      <p:ext uri="{BB962C8B-B14F-4D97-AF65-F5344CB8AC3E}">
        <p14:creationId xmlns:p14="http://schemas.microsoft.com/office/powerpoint/2010/main" val="1272993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4A71B-F4F2-85F6-A318-C597827A33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9701B8-0CC4-F3F4-5C2A-DA396BA2B6FD}"/>
              </a:ext>
            </a:extLst>
          </p:cNvPr>
          <p:cNvSpPr>
            <a:spLocks noGrp="1"/>
          </p:cNvSpPr>
          <p:nvPr>
            <p:ph type="title"/>
          </p:nvPr>
        </p:nvSpPr>
        <p:spPr>
          <a:xfrm>
            <a:off x="0" y="0"/>
            <a:ext cx="12192000" cy="1325563"/>
          </a:xfrm>
        </p:spPr>
        <p:txBody>
          <a:bodyPr>
            <a:normAutofit/>
          </a:bodyPr>
          <a:lstStyle/>
          <a:p>
            <a:pPr marL="457200"/>
            <a:r>
              <a:rPr lang="en-US" sz="3800" b="1" dirty="0">
                <a:latin typeface="Candara" panose="020E0502030303020204" pitchFamily="34" charset="0"/>
              </a:rPr>
              <a:t>Funding Retirement: Unfunded Accrued Liability (UAL)</a:t>
            </a:r>
          </a:p>
        </p:txBody>
      </p:sp>
      <p:sp>
        <p:nvSpPr>
          <p:cNvPr id="4" name="Slide Number Placeholder 3">
            <a:extLst>
              <a:ext uri="{FF2B5EF4-FFF2-40B4-BE49-F238E27FC236}">
                <a16:creationId xmlns:a16="http://schemas.microsoft.com/office/drawing/2014/main" id="{770348CE-F8C9-4200-9497-DA4ED7B2E2EB}"/>
              </a:ext>
            </a:extLst>
          </p:cNvPr>
          <p:cNvSpPr>
            <a:spLocks noGrp="1"/>
          </p:cNvSpPr>
          <p:nvPr>
            <p:ph type="sldNum" sz="quarter" idx="12"/>
          </p:nvPr>
        </p:nvSpPr>
        <p:spPr/>
        <p:txBody>
          <a:bodyPr/>
          <a:lstStyle/>
          <a:p>
            <a:fld id="{45C00377-489B-40EC-B059-26BDDD2E89B9}" type="slidenum">
              <a:rPr lang="en-US" sz="1600" b="1" smtClean="0">
                <a:solidFill>
                  <a:schemeClr val="tx1"/>
                </a:solidFill>
              </a:rPr>
              <a:pPr/>
              <a:t>7</a:t>
            </a:fld>
            <a:endParaRPr lang="en-US" sz="1600" b="1" dirty="0">
              <a:solidFill>
                <a:schemeClr val="tx1"/>
              </a:solidFill>
            </a:endParaRPr>
          </a:p>
        </p:txBody>
      </p:sp>
      <p:graphicFrame>
        <p:nvGraphicFramePr>
          <p:cNvPr id="7" name="Content Placeholder 6">
            <a:extLst>
              <a:ext uri="{FF2B5EF4-FFF2-40B4-BE49-F238E27FC236}">
                <a16:creationId xmlns:a16="http://schemas.microsoft.com/office/drawing/2014/main" id="{C12EE088-0366-A571-445D-542E4126376C}"/>
              </a:ext>
            </a:extLst>
          </p:cNvPr>
          <p:cNvGraphicFramePr>
            <a:graphicFrameLocks noGrp="1"/>
          </p:cNvGraphicFramePr>
          <p:nvPr>
            <p:ph sz="half" idx="4294967295"/>
            <p:extLst>
              <p:ext uri="{D42A27DB-BD31-4B8C-83A1-F6EECF244321}">
                <p14:modId xmlns:p14="http://schemas.microsoft.com/office/powerpoint/2010/main" val="2109628451"/>
              </p:ext>
            </p:extLst>
          </p:nvPr>
        </p:nvGraphicFramePr>
        <p:xfrm>
          <a:off x="838199" y="5373052"/>
          <a:ext cx="9906001" cy="1165860"/>
        </p:xfrm>
        <a:graphic>
          <a:graphicData uri="http://schemas.openxmlformats.org/drawingml/2006/table">
            <a:tbl>
              <a:tblPr firstRow="1" bandRow="1">
                <a:tableStyleId>{5C22544A-7EE6-4342-B048-85BDC9FD1C3A}</a:tableStyleId>
              </a:tblPr>
              <a:tblGrid>
                <a:gridCol w="4876800">
                  <a:extLst>
                    <a:ext uri="{9D8B030D-6E8A-4147-A177-3AD203B41FA5}">
                      <a16:colId xmlns:a16="http://schemas.microsoft.com/office/drawing/2014/main" val="1194292386"/>
                    </a:ext>
                  </a:extLst>
                </a:gridCol>
                <a:gridCol w="3419178">
                  <a:extLst>
                    <a:ext uri="{9D8B030D-6E8A-4147-A177-3AD203B41FA5}">
                      <a16:colId xmlns:a16="http://schemas.microsoft.com/office/drawing/2014/main" val="1415846441"/>
                    </a:ext>
                  </a:extLst>
                </a:gridCol>
                <a:gridCol w="1610023">
                  <a:extLst>
                    <a:ext uri="{9D8B030D-6E8A-4147-A177-3AD203B41FA5}">
                      <a16:colId xmlns:a16="http://schemas.microsoft.com/office/drawing/2014/main" val="350289709"/>
                    </a:ext>
                  </a:extLst>
                </a:gridCol>
              </a:tblGrid>
              <a:tr h="0">
                <a:tc rowSpan="3">
                  <a:txBody>
                    <a:bodyPr/>
                    <a:lstStyle/>
                    <a:p>
                      <a:pPr marL="0" marR="0" indent="0" algn="ctr" defTabSz="685800" rtl="0" eaLnBrk="1" latinLnBrk="0" hangingPunct="1">
                        <a:buNone/>
                      </a:pPr>
                      <a:r>
                        <a:rPr lang="en-US" sz="2100" b="1" i="0" u="none" strike="noStrike" kern="1200" baseline="0" dirty="0">
                          <a:solidFill>
                            <a:schemeClr val="tx1"/>
                          </a:solidFill>
                          <a:latin typeface="Candara" panose="020E0502030303020204" pitchFamily="34" charset="0"/>
                          <a:ea typeface="+mn-ea"/>
                          <a:cs typeface="Calibri" panose="020F0502020204030204" pitchFamily="34" charset="0"/>
                        </a:rPr>
                        <a:t>FY 2025-26: UAL Payment (% payroll)</a:t>
                      </a:r>
                    </a:p>
                  </a:txBody>
                  <a:tcPr marL="45720" marR="45720"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60000"/>
                        <a:lumOff val="40000"/>
                      </a:schemeClr>
                    </a:solidFill>
                  </a:tcPr>
                </a:tc>
                <a:tc>
                  <a:txBody>
                    <a:bodyPr/>
                    <a:lstStyle/>
                    <a:p>
                      <a:pPr algn="r"/>
                      <a:r>
                        <a:rPr lang="en-US" sz="2100" b="1" dirty="0">
                          <a:solidFill>
                            <a:schemeClr val="tx1"/>
                          </a:solidFill>
                          <a:latin typeface="Candara" panose="020E0502030303020204" pitchFamily="34" charset="0"/>
                          <a:cs typeface="Calibri" panose="020F0502020204030204" pitchFamily="34" charset="0"/>
                        </a:rPr>
                        <a:t>Shared UAL</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lang="en-US" sz="2100" b="0" dirty="0">
                          <a:solidFill>
                            <a:srgbClr val="0070C0"/>
                          </a:solidFill>
                          <a:latin typeface="Candara" panose="020E0502030303020204" pitchFamily="34" charset="0"/>
                          <a:cs typeface="Calibri" panose="020F0502020204030204" pitchFamily="34" charset="0"/>
                        </a:rPr>
                        <a:t>27.12%</a:t>
                      </a:r>
                    </a:p>
                  </a:txBody>
                  <a:tcPr marL="68580" marR="68580" marT="34290" marB="34290" anchor="ctr">
                    <a:lnL w="381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58581360"/>
                  </a:ext>
                </a:extLst>
              </a:tr>
              <a:tr h="0">
                <a:tc vMerge="1">
                  <a:txBody>
                    <a:bodyPr/>
                    <a:lstStyle/>
                    <a:p>
                      <a:pPr marL="0" indent="0" algn="r">
                        <a:buFontTx/>
                        <a:buNone/>
                      </a:pPr>
                      <a:endParaRPr lang="en-US" sz="1500" b="1" dirty="0">
                        <a:latin typeface="Candara" panose="020E0502030303020204" pitchFamily="34" charset="0"/>
                      </a:endParaRPr>
                    </a:p>
                  </a:txBody>
                  <a:tcPr marL="68580" marR="68580" marT="34290" marB="34290" anchor="ctr">
                    <a:lnB w="19050" cap="flat" cmpd="sng" algn="ctr">
                      <a:solidFill>
                        <a:schemeClr val="tx1"/>
                      </a:solidFill>
                      <a:prstDash val="solid"/>
                      <a:round/>
                      <a:headEnd type="none" w="med" len="med"/>
                      <a:tailEnd type="none" w="med" len="med"/>
                    </a:lnB>
                  </a:tcPr>
                </a:tc>
                <a:tc>
                  <a:txBody>
                    <a:bodyPr/>
                    <a:lstStyle/>
                    <a:p>
                      <a:pPr marL="0" indent="0" algn="r">
                        <a:buFontTx/>
                        <a:buNone/>
                      </a:pPr>
                      <a:r>
                        <a:rPr lang="en-US" sz="2100" b="1" dirty="0">
                          <a:solidFill>
                            <a:schemeClr val="tx1"/>
                          </a:solidFill>
                          <a:latin typeface="Candara" panose="020E0502030303020204" pitchFamily="34" charset="0"/>
                          <a:cs typeface="Calibri" panose="020F0502020204030204" pitchFamily="34" charset="0"/>
                        </a:rPr>
                        <a:t>+ Plan Specific UAL</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r>
                        <a:rPr lang="en-US" sz="2100" dirty="0">
                          <a:solidFill>
                            <a:srgbClr val="0070C0"/>
                          </a:solidFill>
                          <a:latin typeface="Candara" panose="020E0502030303020204" pitchFamily="34" charset="0"/>
                          <a:cs typeface="Calibri" panose="020F0502020204030204" pitchFamily="34" charset="0"/>
                        </a:rPr>
                        <a:t>0.01%</a:t>
                      </a:r>
                    </a:p>
                  </a:txBody>
                  <a:tcPr marL="68580" marR="68580" marT="34290" marB="34290" anchor="ctr">
                    <a:lnL w="381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35585693"/>
                  </a:ext>
                </a:extLst>
              </a:tr>
              <a:tr h="0">
                <a:tc vMerge="1">
                  <a:txBody>
                    <a:bodyPr/>
                    <a:lstStyle/>
                    <a:p>
                      <a:pPr algn="r"/>
                      <a:endParaRPr lang="en-US" sz="1500" b="1" dirty="0">
                        <a:latin typeface="Candara" panose="020E0502030303020204" pitchFamily="34" charset="0"/>
                      </a:endParaRPr>
                    </a:p>
                  </a:txBody>
                  <a:tcPr marL="68580" marR="68580" marT="34290" marB="34290" anchor="ctr">
                    <a:lnT w="19050" cap="flat" cmpd="sng" algn="ctr">
                      <a:solidFill>
                        <a:schemeClr val="tx1"/>
                      </a:solidFill>
                      <a:prstDash val="solid"/>
                      <a:round/>
                      <a:headEnd type="none" w="med" len="med"/>
                      <a:tailEnd type="none" w="med" len="med"/>
                    </a:lnT>
                  </a:tcPr>
                </a:tc>
                <a:tc>
                  <a:txBody>
                    <a:bodyPr/>
                    <a:lstStyle/>
                    <a:p>
                      <a:pPr algn="r"/>
                      <a:r>
                        <a:rPr lang="en-US" sz="2100" b="1" dirty="0">
                          <a:solidFill>
                            <a:schemeClr val="tx1"/>
                          </a:solidFill>
                          <a:latin typeface="Candara" panose="020E0502030303020204" pitchFamily="34" charset="0"/>
                          <a:cs typeface="Calibri" panose="020F0502020204030204" pitchFamily="34" charset="0"/>
                        </a:rPr>
                        <a:t>= Total UAL</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accent6">
                        <a:lumMod val="40000"/>
                        <a:lumOff val="60000"/>
                      </a:schemeClr>
                    </a:solidFill>
                  </a:tcPr>
                </a:tc>
                <a:tc>
                  <a:txBody>
                    <a:bodyPr/>
                    <a:lstStyle/>
                    <a:p>
                      <a:pPr algn="ctr"/>
                      <a:r>
                        <a:rPr lang="en-US" sz="2100" dirty="0">
                          <a:solidFill>
                            <a:srgbClr val="0070C0"/>
                          </a:solidFill>
                          <a:latin typeface="Candara" panose="020E0502030303020204" pitchFamily="34" charset="0"/>
                          <a:cs typeface="Calibri" panose="020F0502020204030204" pitchFamily="34" charset="0"/>
                        </a:rPr>
                        <a:t>27.13%</a:t>
                      </a:r>
                    </a:p>
                  </a:txBody>
                  <a:tcPr marL="68580" marR="68580" marT="34290" marB="34290" anchor="ctr">
                    <a:lnL w="381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029563876"/>
                  </a:ext>
                </a:extLst>
              </a:tr>
            </a:tbl>
          </a:graphicData>
        </a:graphic>
      </p:graphicFrame>
      <p:sp>
        <p:nvSpPr>
          <p:cNvPr id="6" name="TextBox 5">
            <a:extLst>
              <a:ext uri="{FF2B5EF4-FFF2-40B4-BE49-F238E27FC236}">
                <a16:creationId xmlns:a16="http://schemas.microsoft.com/office/drawing/2014/main" id="{BA22F0A1-0E37-1C6E-EAE6-4AF7237FE798}"/>
              </a:ext>
            </a:extLst>
          </p:cNvPr>
          <p:cNvSpPr txBox="1"/>
          <p:nvPr/>
        </p:nvSpPr>
        <p:spPr>
          <a:xfrm>
            <a:off x="3771900" y="4848805"/>
            <a:ext cx="4038600" cy="369332"/>
          </a:xfrm>
          <a:prstGeom prst="rect">
            <a:avLst/>
          </a:prstGeom>
          <a:noFill/>
        </p:spPr>
        <p:txBody>
          <a:bodyPr wrap="square" rtlCol="0">
            <a:spAutoFit/>
          </a:bodyPr>
          <a:lstStyle/>
          <a:p>
            <a:pPr algn="ctr"/>
            <a:r>
              <a:rPr lang="en-US" dirty="0">
                <a:solidFill>
                  <a:srgbClr val="0070C0"/>
                </a:solidFill>
              </a:rPr>
              <a:t>See Valuation Pages 1 &amp; 2</a:t>
            </a:r>
          </a:p>
        </p:txBody>
      </p:sp>
      <p:sp>
        <p:nvSpPr>
          <p:cNvPr id="9" name="Content Placeholder 8">
            <a:extLst>
              <a:ext uri="{FF2B5EF4-FFF2-40B4-BE49-F238E27FC236}">
                <a16:creationId xmlns:a16="http://schemas.microsoft.com/office/drawing/2014/main" id="{B16F434A-03F6-C79A-2B8A-51200EAA509B}"/>
              </a:ext>
            </a:extLst>
          </p:cNvPr>
          <p:cNvSpPr>
            <a:spLocks noGrp="1"/>
          </p:cNvSpPr>
          <p:nvPr>
            <p:ph idx="1"/>
          </p:nvPr>
        </p:nvSpPr>
        <p:spPr>
          <a:xfrm>
            <a:off x="838199" y="1677963"/>
            <a:ext cx="10515600" cy="4351338"/>
          </a:xfrm>
        </p:spPr>
        <p:txBody>
          <a:bodyPr wrap="square">
            <a:spAutoFit/>
          </a:bodyPr>
          <a:lstStyle/>
          <a:p>
            <a:pPr marL="457200" indent="-457200">
              <a:lnSpc>
                <a:spcPct val="100000"/>
              </a:lnSpc>
              <a:spcBef>
                <a:spcPts val="0"/>
              </a:spcBef>
              <a:spcAft>
                <a:spcPts val="1800"/>
              </a:spcAft>
              <a:buFont typeface="Wingdings" panose="05000000000000000000" pitchFamily="2" charset="2"/>
              <a:buChar char="§"/>
            </a:pPr>
            <a:r>
              <a:rPr lang="en-US" sz="2400" dirty="0">
                <a:latin typeface="Candara" panose="020E0502030303020204" pitchFamily="34" charset="0"/>
              </a:rPr>
              <a:t>The </a:t>
            </a:r>
            <a:r>
              <a:rPr lang="en-US" sz="2400" b="1" dirty="0">
                <a:latin typeface="Candara" panose="020E0502030303020204" pitchFamily="34" charset="0"/>
              </a:rPr>
              <a:t>UAL</a:t>
            </a:r>
            <a:r>
              <a:rPr lang="en-US" sz="2400" dirty="0">
                <a:latin typeface="Candara" panose="020E0502030303020204" pitchFamily="34" charset="0"/>
              </a:rPr>
              <a:t> is the difference between the system’s actuarial value of assets and </a:t>
            </a:r>
            <a:br>
              <a:rPr lang="en-US" sz="2400" dirty="0">
                <a:latin typeface="Candara" panose="020E0502030303020204" pitchFamily="34" charset="0"/>
              </a:rPr>
            </a:br>
            <a:r>
              <a:rPr lang="en-US" sz="2400" dirty="0">
                <a:latin typeface="Candara" panose="020E0502030303020204" pitchFamily="34" charset="0"/>
              </a:rPr>
              <a:t>its liabilities.</a:t>
            </a:r>
          </a:p>
          <a:p>
            <a:pPr marL="457200" indent="-457200">
              <a:lnSpc>
                <a:spcPct val="100000"/>
              </a:lnSpc>
              <a:spcBef>
                <a:spcPts val="0"/>
              </a:spcBef>
              <a:spcAft>
                <a:spcPts val="1800"/>
              </a:spcAft>
              <a:buFont typeface="Wingdings" panose="05000000000000000000" pitchFamily="2" charset="2"/>
              <a:buChar char="§"/>
            </a:pPr>
            <a:r>
              <a:rPr lang="en-US" sz="2400" dirty="0">
                <a:latin typeface="Candara" panose="020E0502030303020204" pitchFamily="34" charset="0"/>
              </a:rPr>
              <a:t>Determined annually by the system actuary</a:t>
            </a:r>
          </a:p>
          <a:p>
            <a:pPr marL="457200" indent="-457200">
              <a:lnSpc>
                <a:spcPct val="100000"/>
              </a:lnSpc>
              <a:spcBef>
                <a:spcPts val="0"/>
              </a:spcBef>
              <a:spcAft>
                <a:spcPts val="1800"/>
              </a:spcAft>
              <a:buFont typeface="Wingdings" panose="05000000000000000000" pitchFamily="2" charset="2"/>
              <a:buChar char="§"/>
            </a:pPr>
            <a:r>
              <a:rPr lang="en-US" sz="2400" dirty="0">
                <a:latin typeface="Candara" panose="020E0502030303020204" pitchFamily="34" charset="0"/>
              </a:rPr>
              <a:t>The state has chosen to pay the UAL through employer contributions as a percentage of active member payroll.</a:t>
            </a:r>
          </a:p>
          <a:p>
            <a:pPr marL="457200" indent="-457200">
              <a:lnSpc>
                <a:spcPct val="100000"/>
              </a:lnSpc>
              <a:spcBef>
                <a:spcPts val="0"/>
              </a:spcBef>
              <a:spcAft>
                <a:spcPts val="1800"/>
              </a:spcAft>
              <a:buFont typeface="Wingdings" panose="05000000000000000000" pitchFamily="2" charset="2"/>
              <a:buChar char="§"/>
            </a:pPr>
            <a:r>
              <a:rPr lang="en-US" sz="2400" dirty="0">
                <a:latin typeface="Candara" panose="020E0502030303020204" pitchFamily="34" charset="0"/>
              </a:rPr>
              <a:t>All employers participating in the system share in the payment of the UAL.</a:t>
            </a:r>
          </a:p>
        </p:txBody>
      </p:sp>
    </p:spTree>
    <p:extLst>
      <p:ext uri="{BB962C8B-B14F-4D97-AF65-F5344CB8AC3E}">
        <p14:creationId xmlns:p14="http://schemas.microsoft.com/office/powerpoint/2010/main" val="997878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ED56A-F292-43E5-94D2-E36F9AE434DB}"/>
              </a:ext>
            </a:extLst>
          </p:cNvPr>
          <p:cNvSpPr>
            <a:spLocks noGrp="1"/>
          </p:cNvSpPr>
          <p:nvPr>
            <p:ph type="title"/>
          </p:nvPr>
        </p:nvSpPr>
        <p:spPr>
          <a:xfrm>
            <a:off x="11722" y="304800"/>
            <a:ext cx="12180277" cy="1020763"/>
          </a:xfrm>
        </p:spPr>
        <p:txBody>
          <a:bodyPr>
            <a:normAutofit fontScale="90000"/>
          </a:bodyPr>
          <a:lstStyle/>
          <a:p>
            <a:pPr marL="457200"/>
            <a:r>
              <a:rPr lang="en-US" sz="4000" b="1" dirty="0">
                <a:latin typeface="Candara" panose="020E0502030303020204" pitchFamily="34" charset="0"/>
              </a:rPr>
              <a:t>Funding Retirement: </a:t>
            </a:r>
            <a:br>
              <a:rPr lang="en-US" sz="4000" b="1" dirty="0">
                <a:latin typeface="Candara" panose="020E0502030303020204" pitchFamily="34" charset="0"/>
              </a:rPr>
            </a:br>
            <a:r>
              <a:rPr lang="en-US" sz="4000" b="1" cap="none" dirty="0">
                <a:latin typeface="Candara" panose="020E0502030303020204" pitchFamily="34" charset="0"/>
              </a:rPr>
              <a:t>Account Funding Contribution Percent (AFC %)</a:t>
            </a:r>
            <a:endParaRPr lang="en-US" sz="4000" b="1" dirty="0">
              <a:latin typeface="Candara" panose="020E0502030303020204" pitchFamily="34" charset="0"/>
            </a:endParaRPr>
          </a:p>
        </p:txBody>
      </p:sp>
      <p:sp>
        <p:nvSpPr>
          <p:cNvPr id="5" name="Content Placeholder 4">
            <a:extLst>
              <a:ext uri="{FF2B5EF4-FFF2-40B4-BE49-F238E27FC236}">
                <a16:creationId xmlns:a16="http://schemas.microsoft.com/office/drawing/2014/main" id="{B6D30BF2-7FB5-4F59-ACF1-E3282740621B}"/>
              </a:ext>
            </a:extLst>
          </p:cNvPr>
          <p:cNvSpPr>
            <a:spLocks noGrp="1"/>
          </p:cNvSpPr>
          <p:nvPr>
            <p:ph idx="1"/>
          </p:nvPr>
        </p:nvSpPr>
        <p:spPr>
          <a:xfrm>
            <a:off x="731226" y="1599641"/>
            <a:ext cx="11003573" cy="2662267"/>
          </a:xfrm>
        </p:spPr>
        <p:txBody>
          <a:bodyPr vert="horz" wrap="square" lIns="91440" tIns="68580" rIns="91440" bIns="68580" rtlCol="0">
            <a:spAutoFit/>
          </a:bodyPr>
          <a:lstStyle/>
          <a:p>
            <a:pPr marL="457200" indent="-457200">
              <a:lnSpc>
                <a:spcPct val="100000"/>
              </a:lnSpc>
              <a:spcBef>
                <a:spcPts val="0"/>
              </a:spcBef>
              <a:spcAft>
                <a:spcPts val="1200"/>
              </a:spcAft>
              <a:buFont typeface="Wingdings" panose="05000000000000000000" pitchFamily="2" charset="2"/>
              <a:buChar char="§"/>
            </a:pPr>
            <a:r>
              <a:rPr lang="en-US" sz="2400" dirty="0">
                <a:latin typeface="Candara" panose="020E0502030303020204" pitchFamily="34" charset="0"/>
              </a:rPr>
              <a:t>Implemented in FY 2024-25; directly funds future permanent benefit increases. </a:t>
            </a:r>
          </a:p>
          <a:p>
            <a:pPr marL="457200" indent="-457200">
              <a:lnSpc>
                <a:spcPct val="100000"/>
              </a:lnSpc>
              <a:spcBef>
                <a:spcPts val="0"/>
              </a:spcBef>
              <a:spcAft>
                <a:spcPts val="1200"/>
              </a:spcAft>
              <a:buFont typeface="Wingdings" panose="05000000000000000000" pitchFamily="2" charset="2"/>
              <a:buChar char="§"/>
            </a:pPr>
            <a:r>
              <a:rPr lang="en-US" sz="2400" dirty="0">
                <a:latin typeface="Candara" panose="020E0502030303020204" pitchFamily="34" charset="0"/>
              </a:rPr>
              <a:t>Replaces the Experience Account funding mechanism; the Experience Account will be dissolved when the OAB is paid off. </a:t>
            </a:r>
          </a:p>
          <a:p>
            <a:pPr marL="457200" indent="-457200">
              <a:lnSpc>
                <a:spcPct val="100000"/>
              </a:lnSpc>
              <a:spcBef>
                <a:spcPts val="0"/>
              </a:spcBef>
              <a:spcAft>
                <a:spcPts val="1200"/>
              </a:spcAft>
              <a:buFont typeface="Wingdings" panose="05000000000000000000" pitchFamily="2" charset="2"/>
              <a:buChar char="§"/>
            </a:pPr>
            <a:r>
              <a:rPr lang="en-US" sz="2400" dirty="0">
                <a:latin typeface="Candara" panose="020E0502030303020204" pitchFamily="34" charset="0"/>
              </a:rPr>
              <a:t>The FY25-26 AFC % is limited to the lesser of one-half of the decrease in the employer contribution rate, or 1.75%.  The limit increases as the total contribution rate decreases, until reaching 2.50% (subject to statutory restrictions)</a:t>
            </a:r>
          </a:p>
        </p:txBody>
      </p:sp>
      <p:sp>
        <p:nvSpPr>
          <p:cNvPr id="4" name="Slide Number Placeholder 3">
            <a:extLst>
              <a:ext uri="{FF2B5EF4-FFF2-40B4-BE49-F238E27FC236}">
                <a16:creationId xmlns:a16="http://schemas.microsoft.com/office/drawing/2014/main" id="{18EE582D-038D-44CB-8822-2739E770C6EF}"/>
              </a:ext>
            </a:extLst>
          </p:cNvPr>
          <p:cNvSpPr>
            <a:spLocks noGrp="1"/>
          </p:cNvSpPr>
          <p:nvPr>
            <p:ph type="sldNum" sz="quarter" idx="12"/>
          </p:nvPr>
        </p:nvSpPr>
        <p:spPr/>
        <p:txBody>
          <a:bodyPr/>
          <a:lstStyle/>
          <a:p>
            <a:fld id="{45C00377-489B-40EC-B059-26BDDD2E89B9}" type="slidenum">
              <a:rPr lang="en-US" sz="1600" b="1" smtClean="0">
                <a:solidFill>
                  <a:schemeClr val="tx1"/>
                </a:solidFill>
              </a:rPr>
              <a:pPr/>
              <a:t>8</a:t>
            </a:fld>
            <a:endParaRPr lang="en-US" sz="1600" b="1" dirty="0">
              <a:solidFill>
                <a:schemeClr val="tx1"/>
              </a:solidFill>
            </a:endParaRPr>
          </a:p>
        </p:txBody>
      </p:sp>
      <p:graphicFrame>
        <p:nvGraphicFramePr>
          <p:cNvPr id="7" name="Content Placeholder 6">
            <a:extLst>
              <a:ext uri="{FF2B5EF4-FFF2-40B4-BE49-F238E27FC236}">
                <a16:creationId xmlns:a16="http://schemas.microsoft.com/office/drawing/2014/main" id="{74E448D7-0EC4-4846-9464-B7705DF1FEF0}"/>
              </a:ext>
            </a:extLst>
          </p:cNvPr>
          <p:cNvGraphicFramePr>
            <a:graphicFrameLocks noGrp="1"/>
          </p:cNvGraphicFramePr>
          <p:nvPr>
            <p:ph sz="half" idx="4294967295"/>
            <p:extLst>
              <p:ext uri="{D42A27DB-BD31-4B8C-83A1-F6EECF244321}">
                <p14:modId xmlns:p14="http://schemas.microsoft.com/office/powerpoint/2010/main" val="2107189272"/>
              </p:ext>
            </p:extLst>
          </p:nvPr>
        </p:nvGraphicFramePr>
        <p:xfrm>
          <a:off x="1066800" y="4905318"/>
          <a:ext cx="10058400" cy="1005840"/>
        </p:xfrm>
        <a:graphic>
          <a:graphicData uri="http://schemas.openxmlformats.org/drawingml/2006/table">
            <a:tbl>
              <a:tblPr firstRow="1" bandRow="1">
                <a:tableStyleId>{5C22544A-7EE6-4342-B048-85BDC9FD1C3A}</a:tableStyleId>
              </a:tblPr>
              <a:tblGrid>
                <a:gridCol w="6477000">
                  <a:extLst>
                    <a:ext uri="{9D8B030D-6E8A-4147-A177-3AD203B41FA5}">
                      <a16:colId xmlns:a16="http://schemas.microsoft.com/office/drawing/2014/main" val="3393203827"/>
                    </a:ext>
                  </a:extLst>
                </a:gridCol>
                <a:gridCol w="3581400">
                  <a:extLst>
                    <a:ext uri="{9D8B030D-6E8A-4147-A177-3AD203B41FA5}">
                      <a16:colId xmlns:a16="http://schemas.microsoft.com/office/drawing/2014/main" val="3183372686"/>
                    </a:ext>
                  </a:extLst>
                </a:gridCol>
              </a:tblGrid>
              <a:tr h="0">
                <a:tc>
                  <a:txBody>
                    <a:bodyPr/>
                    <a:lstStyle/>
                    <a:p>
                      <a:pPr marL="0" marR="0" indent="0" algn="ctr">
                        <a:buNone/>
                      </a:pPr>
                      <a:r>
                        <a:rPr lang="en-US" sz="2100" b="1" i="0" u="none" strike="noStrike" baseline="0" dirty="0">
                          <a:solidFill>
                            <a:schemeClr val="tx1"/>
                          </a:solidFill>
                          <a:latin typeface="Candara" panose="020E0502030303020204" pitchFamily="34" charset="0"/>
                          <a:cs typeface="Calibri" panose="020F0502020204030204" pitchFamily="34" charset="0"/>
                        </a:rPr>
                        <a:t>LASERS FY 2025-26:  </a:t>
                      </a:r>
                    </a:p>
                    <a:p>
                      <a:pPr marL="0" marR="0" indent="0" algn="ctr">
                        <a:buNone/>
                      </a:pPr>
                      <a:r>
                        <a:rPr lang="en-US" sz="2100" b="1" i="0" u="none" strike="noStrike" baseline="0" dirty="0">
                          <a:solidFill>
                            <a:schemeClr val="tx1"/>
                          </a:solidFill>
                          <a:latin typeface="Candara" panose="020E0502030303020204" pitchFamily="34" charset="0"/>
                          <a:cs typeface="Calibri" panose="020F0502020204030204" pitchFamily="34" charset="0"/>
                        </a:rPr>
                        <a:t>Account Funding Contribution Percent (% payroll)</a:t>
                      </a:r>
                    </a:p>
                  </a:txBody>
                  <a:tcPr marL="182880" marR="182880" marT="182880" marB="182880">
                    <a:lnR w="38100" cap="flat" cmpd="sng" algn="ctr">
                      <a:solidFill>
                        <a:schemeClr val="bg1"/>
                      </a:solidFill>
                      <a:prstDash val="solid"/>
                      <a:round/>
                      <a:headEnd type="none" w="med" len="med"/>
                      <a:tailEnd type="none" w="med" len="med"/>
                    </a:lnR>
                    <a:solidFill>
                      <a:schemeClr val="accent6">
                        <a:lumMod val="60000"/>
                        <a:lumOff val="4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100" b="0" kern="1200" dirty="0">
                          <a:solidFill>
                            <a:srgbClr val="0070C0"/>
                          </a:solidFill>
                          <a:latin typeface="Candara" panose="020E0502030303020204" pitchFamily="34" charset="0"/>
                          <a:ea typeface="+mn-ea"/>
                          <a:cs typeface="+mn-cs"/>
                        </a:rPr>
                        <a:t>1.75%</a:t>
                      </a:r>
                      <a:endParaRPr lang="en-US" sz="2100" b="0" i="0" u="none" strike="noStrike" baseline="0" dirty="0">
                        <a:solidFill>
                          <a:srgbClr val="0070C0"/>
                        </a:solidFill>
                        <a:latin typeface="Candara" panose="020E0502030303020204" pitchFamily="34" charset="0"/>
                      </a:endParaRPr>
                    </a:p>
                  </a:txBody>
                  <a:tcPr marL="182880" marR="182880" marT="182880" marB="182880" anchor="ctr">
                    <a:lnL w="381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3050947844"/>
                  </a:ext>
                </a:extLst>
              </a:tr>
            </a:tbl>
          </a:graphicData>
        </a:graphic>
      </p:graphicFrame>
      <p:sp>
        <p:nvSpPr>
          <p:cNvPr id="6" name="TextBox 5">
            <a:extLst>
              <a:ext uri="{FF2B5EF4-FFF2-40B4-BE49-F238E27FC236}">
                <a16:creationId xmlns:a16="http://schemas.microsoft.com/office/drawing/2014/main" id="{2FAB900D-7FD4-1D3B-4C6F-3FF882C62F51}"/>
              </a:ext>
            </a:extLst>
          </p:cNvPr>
          <p:cNvSpPr txBox="1"/>
          <p:nvPr/>
        </p:nvSpPr>
        <p:spPr>
          <a:xfrm>
            <a:off x="4267200" y="4446574"/>
            <a:ext cx="4038600" cy="369332"/>
          </a:xfrm>
          <a:prstGeom prst="rect">
            <a:avLst/>
          </a:prstGeom>
          <a:noFill/>
        </p:spPr>
        <p:txBody>
          <a:bodyPr wrap="square" rtlCol="0">
            <a:spAutoFit/>
          </a:bodyPr>
          <a:lstStyle/>
          <a:p>
            <a:pPr algn="ctr"/>
            <a:r>
              <a:rPr lang="en-US" dirty="0">
                <a:solidFill>
                  <a:srgbClr val="0070C0"/>
                </a:solidFill>
              </a:rPr>
              <a:t>See Valuation Page 2</a:t>
            </a:r>
          </a:p>
        </p:txBody>
      </p:sp>
    </p:spTree>
    <p:extLst>
      <p:ext uri="{BB962C8B-B14F-4D97-AF65-F5344CB8AC3E}">
        <p14:creationId xmlns:p14="http://schemas.microsoft.com/office/powerpoint/2010/main" val="3288287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34201-84FA-4088-A761-1C6D518E6708}"/>
              </a:ext>
            </a:extLst>
          </p:cNvPr>
          <p:cNvSpPr>
            <a:spLocks noGrp="1"/>
          </p:cNvSpPr>
          <p:nvPr>
            <p:ph type="title"/>
          </p:nvPr>
        </p:nvSpPr>
        <p:spPr>
          <a:xfrm>
            <a:off x="0" y="0"/>
            <a:ext cx="12192000" cy="1325563"/>
          </a:xfrm>
        </p:spPr>
        <p:txBody>
          <a:bodyPr>
            <a:normAutofit/>
          </a:bodyPr>
          <a:lstStyle/>
          <a:p>
            <a:pPr marL="457200"/>
            <a:r>
              <a:rPr lang="en-US" sz="4000" b="1" dirty="0">
                <a:latin typeface="Candara" panose="020E0502030303020204" pitchFamily="34" charset="0"/>
              </a:rPr>
              <a:t>Funding Retirement</a:t>
            </a:r>
          </a:p>
        </p:txBody>
      </p:sp>
      <p:graphicFrame>
        <p:nvGraphicFramePr>
          <p:cNvPr id="5" name="Content Placeholder 4">
            <a:extLst>
              <a:ext uri="{FF2B5EF4-FFF2-40B4-BE49-F238E27FC236}">
                <a16:creationId xmlns:a16="http://schemas.microsoft.com/office/drawing/2014/main" id="{3477AF83-F924-4191-819B-536994651E11}"/>
              </a:ext>
            </a:extLst>
          </p:cNvPr>
          <p:cNvGraphicFramePr>
            <a:graphicFrameLocks noGrp="1"/>
          </p:cNvGraphicFramePr>
          <p:nvPr>
            <p:ph idx="1"/>
            <p:extLst>
              <p:ext uri="{D42A27DB-BD31-4B8C-83A1-F6EECF244321}">
                <p14:modId xmlns:p14="http://schemas.microsoft.com/office/powerpoint/2010/main" val="2627012100"/>
              </p:ext>
            </p:extLst>
          </p:nvPr>
        </p:nvGraphicFramePr>
        <p:xfrm>
          <a:off x="838200" y="1154668"/>
          <a:ext cx="11049000" cy="40269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5D10DF07-B558-45F4-ACDB-D8CC68565FF0}"/>
              </a:ext>
            </a:extLst>
          </p:cNvPr>
          <p:cNvSpPr>
            <a:spLocks noGrp="1"/>
          </p:cNvSpPr>
          <p:nvPr>
            <p:ph type="sldNum" sz="quarter" idx="12"/>
          </p:nvPr>
        </p:nvSpPr>
        <p:spPr/>
        <p:txBody>
          <a:bodyPr/>
          <a:lstStyle/>
          <a:p>
            <a:fld id="{45C00377-489B-40EC-B059-26BDDD2E89B9}" type="slidenum">
              <a:rPr lang="en-US" sz="1600" b="1" smtClean="0">
                <a:solidFill>
                  <a:schemeClr val="tx1"/>
                </a:solidFill>
              </a:rPr>
              <a:pPr/>
              <a:t>9</a:t>
            </a:fld>
            <a:endParaRPr lang="en-US" sz="1600" b="1" dirty="0">
              <a:solidFill>
                <a:schemeClr val="tx1"/>
              </a:solidFill>
            </a:endParaRPr>
          </a:p>
        </p:txBody>
      </p:sp>
      <p:sp>
        <p:nvSpPr>
          <p:cNvPr id="3" name="TextBox 2">
            <a:extLst>
              <a:ext uri="{FF2B5EF4-FFF2-40B4-BE49-F238E27FC236}">
                <a16:creationId xmlns:a16="http://schemas.microsoft.com/office/drawing/2014/main" id="{0B2F0D92-9E47-44B8-8416-337EA3442737}"/>
              </a:ext>
            </a:extLst>
          </p:cNvPr>
          <p:cNvSpPr txBox="1"/>
          <p:nvPr/>
        </p:nvSpPr>
        <p:spPr>
          <a:xfrm>
            <a:off x="571500" y="1620693"/>
            <a:ext cx="11049000" cy="523220"/>
          </a:xfrm>
          <a:prstGeom prst="rect">
            <a:avLst/>
          </a:prstGeom>
          <a:noFill/>
        </p:spPr>
        <p:txBody>
          <a:bodyPr wrap="square" rtlCol="0">
            <a:spAutoFit/>
          </a:bodyPr>
          <a:lstStyle/>
          <a:p>
            <a:pPr algn="ctr"/>
            <a:r>
              <a:rPr lang="en-US" sz="2800" b="1" dirty="0">
                <a:solidFill>
                  <a:schemeClr val="bg2">
                    <a:lumMod val="25000"/>
                  </a:schemeClr>
                </a:solidFill>
                <a:latin typeface="Candara" panose="020E0502030303020204" pitchFamily="34" charset="0"/>
                <a:cs typeface="Calibri" panose="020F0502020204030204" pitchFamily="34" charset="0"/>
              </a:rPr>
              <a:t>Components of the Employer Contribution Rate</a:t>
            </a:r>
          </a:p>
        </p:txBody>
      </p:sp>
      <p:sp>
        <p:nvSpPr>
          <p:cNvPr id="6" name="TextBox 5">
            <a:extLst>
              <a:ext uri="{FF2B5EF4-FFF2-40B4-BE49-F238E27FC236}">
                <a16:creationId xmlns:a16="http://schemas.microsoft.com/office/drawing/2014/main" id="{14A42269-A427-4BF5-BC91-945E6C2F0005}"/>
              </a:ext>
            </a:extLst>
          </p:cNvPr>
          <p:cNvSpPr txBox="1"/>
          <p:nvPr/>
        </p:nvSpPr>
        <p:spPr>
          <a:xfrm>
            <a:off x="3886200" y="5181600"/>
            <a:ext cx="4038600" cy="369332"/>
          </a:xfrm>
          <a:prstGeom prst="rect">
            <a:avLst/>
          </a:prstGeom>
          <a:noFill/>
        </p:spPr>
        <p:txBody>
          <a:bodyPr wrap="square" rtlCol="0">
            <a:spAutoFit/>
          </a:bodyPr>
          <a:lstStyle/>
          <a:p>
            <a:pPr algn="ctr"/>
            <a:r>
              <a:rPr lang="en-US" dirty="0">
                <a:solidFill>
                  <a:srgbClr val="0070C0"/>
                </a:solidFill>
              </a:rPr>
              <a:t>See valuation page 2 and 14</a:t>
            </a:r>
          </a:p>
        </p:txBody>
      </p:sp>
      <p:sp>
        <p:nvSpPr>
          <p:cNvPr id="7" name="TextBox 6">
            <a:extLst>
              <a:ext uri="{FF2B5EF4-FFF2-40B4-BE49-F238E27FC236}">
                <a16:creationId xmlns:a16="http://schemas.microsoft.com/office/drawing/2014/main" id="{F469D90E-7017-394B-9187-9A4AE5F31562}"/>
              </a:ext>
            </a:extLst>
          </p:cNvPr>
          <p:cNvSpPr txBox="1"/>
          <p:nvPr/>
        </p:nvSpPr>
        <p:spPr>
          <a:xfrm>
            <a:off x="990600" y="4191000"/>
            <a:ext cx="10744200" cy="369332"/>
          </a:xfrm>
          <a:prstGeom prst="rect">
            <a:avLst/>
          </a:prstGeom>
          <a:noFill/>
        </p:spPr>
        <p:txBody>
          <a:bodyPr wrap="square" rtlCol="0">
            <a:spAutoFit/>
          </a:bodyPr>
          <a:lstStyle/>
          <a:p>
            <a:r>
              <a:rPr lang="en-US" dirty="0"/>
              <a:t>     </a:t>
            </a:r>
            <a:r>
              <a:rPr lang="en-US" dirty="0">
                <a:solidFill>
                  <a:srgbClr val="0070C0"/>
                </a:solidFill>
              </a:rPr>
              <a:t>4.18%	     			      27.13%			     0.86%				        1.75%	     			33.92%	</a:t>
            </a:r>
          </a:p>
        </p:txBody>
      </p:sp>
    </p:spTree>
    <p:extLst>
      <p:ext uri="{BB962C8B-B14F-4D97-AF65-F5344CB8AC3E}">
        <p14:creationId xmlns:p14="http://schemas.microsoft.com/office/powerpoint/2010/main" val="3656599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4093</TotalTime>
  <Words>1605</Words>
  <Application>Microsoft Office PowerPoint</Application>
  <PresentationFormat>Widescreen</PresentationFormat>
  <Paragraphs>186</Paragraphs>
  <Slides>18</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Calibri</vt:lpstr>
      <vt:lpstr>Calibri Light</vt:lpstr>
      <vt:lpstr>Candara</vt:lpstr>
      <vt:lpstr>Frutiger 45 Light</vt:lpstr>
      <vt:lpstr>Segoe UI Semibold</vt:lpstr>
      <vt:lpstr>Symbol</vt:lpstr>
      <vt:lpstr>Times New Roman</vt:lpstr>
      <vt:lpstr>Wingdings</vt:lpstr>
      <vt:lpstr>Office Theme</vt:lpstr>
      <vt:lpstr>Actuarial Valuation Basics </vt:lpstr>
      <vt:lpstr>Types of Retirement Plan Funding</vt:lpstr>
      <vt:lpstr>Basic Pension Equation</vt:lpstr>
      <vt:lpstr>Funding Retirement</vt:lpstr>
      <vt:lpstr>Funding Retirement: Normal Cost</vt:lpstr>
      <vt:lpstr>Funding Retirement: Administrative Expense</vt:lpstr>
      <vt:lpstr>Funding Retirement: Unfunded Accrued Liability (UAL)</vt:lpstr>
      <vt:lpstr>Funding Retirement:  Account Funding Contribution Percent (AFC %)</vt:lpstr>
      <vt:lpstr>Funding Retirement</vt:lpstr>
      <vt:lpstr>Asset Valuation Method</vt:lpstr>
      <vt:lpstr>Asset Valuation Method</vt:lpstr>
      <vt:lpstr>Actuarial Smoothing</vt:lpstr>
      <vt:lpstr>What is the “UAL”, or Unfunded Accrued Liability?</vt:lpstr>
      <vt:lpstr>What is the INITIAL UAL (IUAL)?</vt:lpstr>
      <vt:lpstr>More on the UAL</vt:lpstr>
      <vt:lpstr>More on the UAL</vt:lpstr>
      <vt:lpstr>More on the UAL</vt:lpstr>
      <vt:lpstr>PowerPoint Presentation</vt:lpstr>
    </vt:vector>
  </TitlesOfParts>
  <Company>Teachers' Retirement System of 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Honore</dc:creator>
  <cp:lastModifiedBy>Shelley Johnson</cp:lastModifiedBy>
  <cp:revision>296</cp:revision>
  <cp:lastPrinted>2025-01-10T23:56:08Z</cp:lastPrinted>
  <dcterms:created xsi:type="dcterms:W3CDTF">2020-01-10T20:15:51Z</dcterms:created>
  <dcterms:modified xsi:type="dcterms:W3CDTF">2025-02-13T19:08:52Z</dcterms:modified>
</cp:coreProperties>
</file>